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89"/>
  </p:notesMasterIdLst>
  <p:sldIdLst>
    <p:sldId id="256" r:id="rId2"/>
    <p:sldId id="258" r:id="rId3"/>
    <p:sldId id="295" r:id="rId4"/>
    <p:sldId id="297" r:id="rId5"/>
    <p:sldId id="425" r:id="rId6"/>
    <p:sldId id="439" r:id="rId7"/>
    <p:sldId id="441" r:id="rId8"/>
    <p:sldId id="443" r:id="rId9"/>
    <p:sldId id="444" r:id="rId10"/>
    <p:sldId id="445" r:id="rId11"/>
    <p:sldId id="442" r:id="rId12"/>
    <p:sldId id="447" r:id="rId13"/>
    <p:sldId id="446" r:id="rId14"/>
    <p:sldId id="448" r:id="rId15"/>
    <p:sldId id="449" r:id="rId16"/>
    <p:sldId id="451" r:id="rId17"/>
    <p:sldId id="452" r:id="rId18"/>
    <p:sldId id="453" r:id="rId19"/>
    <p:sldId id="454" r:id="rId20"/>
    <p:sldId id="455" r:id="rId21"/>
    <p:sldId id="419" r:id="rId22"/>
    <p:sldId id="473" r:id="rId23"/>
    <p:sldId id="489" r:id="rId24"/>
    <p:sldId id="490" r:id="rId25"/>
    <p:sldId id="485" r:id="rId26"/>
    <p:sldId id="491" r:id="rId27"/>
    <p:sldId id="421" r:id="rId28"/>
    <p:sldId id="492" r:id="rId29"/>
    <p:sldId id="493" r:id="rId30"/>
    <p:sldId id="494" r:id="rId31"/>
    <p:sldId id="495" r:id="rId32"/>
    <p:sldId id="496" r:id="rId33"/>
    <p:sldId id="497" r:id="rId34"/>
    <p:sldId id="498" r:id="rId35"/>
    <p:sldId id="499" r:id="rId36"/>
    <p:sldId id="500" r:id="rId37"/>
    <p:sldId id="501" r:id="rId38"/>
    <p:sldId id="502" r:id="rId39"/>
    <p:sldId id="503" r:id="rId40"/>
    <p:sldId id="420" r:id="rId41"/>
    <p:sldId id="486" r:id="rId42"/>
    <p:sldId id="483" r:id="rId43"/>
    <p:sldId id="484" r:id="rId44"/>
    <p:sldId id="482" r:id="rId45"/>
    <p:sldId id="487" r:id="rId46"/>
    <p:sldId id="488" r:id="rId47"/>
    <p:sldId id="422" r:id="rId48"/>
    <p:sldId id="433" r:id="rId49"/>
    <p:sldId id="476" r:id="rId50"/>
    <p:sldId id="477" r:id="rId51"/>
    <p:sldId id="478" r:id="rId52"/>
    <p:sldId id="479" r:id="rId53"/>
    <p:sldId id="480" r:id="rId54"/>
    <p:sldId id="481" r:id="rId55"/>
    <p:sldId id="418" r:id="rId56"/>
    <p:sldId id="298" r:id="rId57"/>
    <p:sldId id="405" r:id="rId58"/>
    <p:sldId id="406" r:id="rId59"/>
    <p:sldId id="407" r:id="rId60"/>
    <p:sldId id="408" r:id="rId61"/>
    <p:sldId id="410" r:id="rId62"/>
    <p:sldId id="411" r:id="rId63"/>
    <p:sldId id="412" r:id="rId64"/>
    <p:sldId id="413" r:id="rId65"/>
    <p:sldId id="414" r:id="rId66"/>
    <p:sldId id="415" r:id="rId67"/>
    <p:sldId id="409" r:id="rId68"/>
    <p:sldId id="416" r:id="rId69"/>
    <p:sldId id="435" r:id="rId70"/>
    <p:sldId id="472" r:id="rId71"/>
    <p:sldId id="424" r:id="rId72"/>
    <p:sldId id="456" r:id="rId73"/>
    <p:sldId id="457" r:id="rId74"/>
    <p:sldId id="458" r:id="rId75"/>
    <p:sldId id="466" r:id="rId76"/>
    <p:sldId id="459" r:id="rId77"/>
    <p:sldId id="460" r:id="rId78"/>
    <p:sldId id="461" r:id="rId79"/>
    <p:sldId id="462" r:id="rId80"/>
    <p:sldId id="463" r:id="rId81"/>
    <p:sldId id="471" r:id="rId82"/>
    <p:sldId id="464" r:id="rId83"/>
    <p:sldId id="465" r:id="rId84"/>
    <p:sldId id="470" r:id="rId85"/>
    <p:sldId id="467" r:id="rId86"/>
    <p:sldId id="468" r:id="rId87"/>
    <p:sldId id="283" r:id="rId88"/>
  </p:sldIdLst>
  <p:sldSz cx="9144000" cy="5143500" type="screen16x9"/>
  <p:notesSz cx="6858000" cy="9144000"/>
  <p:embeddedFontLst>
    <p:embeddedFont>
      <p:font typeface="Cousine" panose="020B0604020202020204" charset="0"/>
      <p:regular r:id="rId90"/>
      <p:bold r:id="rId91"/>
      <p:italic r:id="rId92"/>
      <p:boldItalic r:id="rId93"/>
    </p:embeddedFont>
    <p:embeddedFont>
      <p:font typeface="Segoe UI" panose="020B0502040204020203" pitchFamily="34" charset="0"/>
      <p:regular r:id="rId94"/>
      <p:bold r:id="rId95"/>
      <p:italic r:id="rId96"/>
      <p:boldItalic r:id="rId97"/>
    </p:embeddedFont>
    <p:embeddedFont>
      <p:font typeface="Verdana" panose="020B0604030504040204" pitchFamily="34" charset="0"/>
      <p:regular r:id="rId98"/>
      <p:bold r:id="rId99"/>
      <p:italic r:id="rId100"/>
      <p:boldItalic r:id="rId10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A8F8"/>
    <a:srgbClr val="3DA8FD"/>
    <a:srgbClr val="888C8E"/>
    <a:srgbClr val="1A2836"/>
    <a:srgbClr val="7FA4C5"/>
    <a:srgbClr val="E3D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9DCEDC-5494-4050-814A-489F0E36CC6C}">
  <a:tblStyle styleId="{B39DCEDC-5494-4050-814A-489F0E36CC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8342" autoAdjust="0"/>
  </p:normalViewPr>
  <p:slideViewPr>
    <p:cSldViewPr snapToGrid="0">
      <p:cViewPr varScale="1">
        <p:scale>
          <a:sx n="77" d="100"/>
          <a:sy n="77" d="100"/>
        </p:scale>
        <p:origin x="1618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font" Target="fonts/font1.fntdata"/><Relationship Id="rId95" Type="http://schemas.openxmlformats.org/officeDocument/2006/relationships/font" Target="fonts/font6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font" Target="fonts/font2.fntdata"/><Relationship Id="rId96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5.fntdata"/><Relationship Id="rId99" Type="http://schemas.openxmlformats.org/officeDocument/2006/relationships/font" Target="fonts/font10.fntdata"/><Relationship Id="rId10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8.fntdata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1.fntdata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4.fntdata"/><Relationship Id="rId98" Type="http://schemas.openxmlformats.org/officeDocument/2006/relationships/font" Target="fonts/font9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marie Saayman" userId="43b729c7-052e-4c97-9a83-51ac2ffe52ae" providerId="ADAL" clId="{A1640888-653C-4D91-9EF4-059487E98C90}"/>
    <pc:docChg chg="modSld">
      <pc:chgData name="Almarie Saayman" userId="43b729c7-052e-4c97-9a83-51ac2ffe52ae" providerId="ADAL" clId="{A1640888-653C-4D91-9EF4-059487E98C90}" dt="2021-02-26T09:38:26.961" v="67" actId="20577"/>
      <pc:docMkLst>
        <pc:docMk/>
      </pc:docMkLst>
      <pc:sldChg chg="modSp mod">
        <pc:chgData name="Almarie Saayman" userId="43b729c7-052e-4c97-9a83-51ac2ffe52ae" providerId="ADAL" clId="{A1640888-653C-4D91-9EF4-059487E98C90}" dt="2021-02-26T09:38:26.961" v="67" actId="20577"/>
        <pc:sldMkLst>
          <pc:docMk/>
          <pc:sldMk cId="0" sldId="256"/>
        </pc:sldMkLst>
        <pc:spChg chg="mod">
          <ac:chgData name="Almarie Saayman" userId="43b729c7-052e-4c97-9a83-51ac2ffe52ae" providerId="ADAL" clId="{A1640888-653C-4D91-9EF4-059487E98C90}" dt="2021-02-26T09:38:26.961" v="67" actId="20577"/>
          <ac:spMkLst>
            <pc:docMk/>
            <pc:sldMk cId="0" sldId="256"/>
            <ac:spMk id="6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Glossary/Sloppy_mode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All code that starts after the red indentation is in the class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MealPlan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139700" indent="0" algn="l">
              <a:buNone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All code that starts after the green indentation is within the function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getMeal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139700" indent="0" algn="l">
              <a:buNone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All code that starts after the blue indentation are logic that’s within the if-else blocks.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8118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Ahh the age old debate – tabs vs spaces!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6252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r>
              <a:rPr lang="en-US" dirty="0"/>
              <a:t>What’s your preference?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1487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8366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What is the difference between simple statement and compound statement?</a:t>
            </a:r>
          </a:p>
          <a:p>
            <a:pPr marL="139700" indent="0" algn="l">
              <a:buNone/>
            </a:pP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139700" indent="0" algn="l"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- A simple statement is one that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does not contain another statement as a component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139700" indent="0" algn="l">
              <a:buNone/>
            </a:pP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139700" indent="0" algn="l"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- A compound statement contains at least one simple statement as a component, along with a logical operator, or connectives.</a:t>
            </a:r>
          </a:p>
        </p:txBody>
      </p:sp>
    </p:spTree>
    <p:extLst>
      <p:ext uri="{BB962C8B-B14F-4D97-AF65-F5344CB8AC3E}">
        <p14:creationId xmlns:p14="http://schemas.microsoft.com/office/powerpoint/2010/main" val="42547389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What is the difference between simple statement and compound statement?</a:t>
            </a:r>
          </a:p>
          <a:p>
            <a:pPr marL="139700" indent="0" algn="l">
              <a:buNone/>
            </a:pP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139700" indent="0" algn="l"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- A simple statement is one that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does not contain another statement as a component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139700" indent="0" algn="l">
              <a:buNone/>
            </a:pP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139700" indent="0" algn="l"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- A compound statement contains at least one simple statement as a component, along with a logical operator, or connectives.</a:t>
            </a:r>
          </a:p>
        </p:txBody>
      </p:sp>
    </p:spTree>
    <p:extLst>
      <p:ext uri="{BB962C8B-B14F-4D97-AF65-F5344CB8AC3E}">
        <p14:creationId xmlns:p14="http://schemas.microsoft.com/office/powerpoint/2010/main" val="2057392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What is the difference between simple statement and compound statement?</a:t>
            </a:r>
          </a:p>
          <a:p>
            <a:pPr marL="139700" indent="0" algn="l">
              <a:buNone/>
            </a:pP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139700" indent="0" algn="l"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- A simple statement is one that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does not contain another statement as a component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139700" indent="0" algn="l">
              <a:buNone/>
            </a:pP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139700" indent="0" algn="l"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- A compound statement contains at least one simple statement as a component, along with a logical operator, or connectives.</a:t>
            </a:r>
          </a:p>
        </p:txBody>
      </p:sp>
    </p:spTree>
    <p:extLst>
      <p:ext uri="{BB962C8B-B14F-4D97-AF65-F5344CB8AC3E}">
        <p14:creationId xmlns:p14="http://schemas.microsoft.com/office/powerpoint/2010/main" val="1356683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3803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tx1"/>
              </a:buClr>
            </a:pPr>
            <a:r>
              <a:rPr lang="en-US" sz="11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Place the opening bracket on the same line as the object name.</a:t>
            </a:r>
          </a:p>
          <a:p>
            <a:pPr marL="285750" indent="-285750">
              <a:buClr>
                <a:schemeClr val="tx1"/>
              </a:buClr>
            </a:pPr>
            <a:r>
              <a:rPr lang="en-US" sz="11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Use colon plus one space between each property and its value.</a:t>
            </a:r>
          </a:p>
          <a:p>
            <a:pPr marL="285750" indent="-285750">
              <a:buClr>
                <a:schemeClr val="tx1"/>
              </a:buClr>
            </a:pPr>
            <a:r>
              <a:rPr lang="en-US" sz="11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Use quotes around string values, not around numeric values.</a:t>
            </a:r>
          </a:p>
          <a:p>
            <a:pPr marL="285750" indent="-285750">
              <a:buClr>
                <a:schemeClr val="tx1"/>
              </a:buClr>
            </a:pPr>
            <a:r>
              <a:rPr lang="en-US" sz="11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Do not add a comma after the last property-value pair.</a:t>
            </a:r>
          </a:p>
          <a:p>
            <a:pPr marL="285750" indent="-285750">
              <a:buClr>
                <a:schemeClr val="tx1"/>
              </a:buClr>
            </a:pPr>
            <a:r>
              <a:rPr lang="en-US" sz="11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Place the closing bracket on a new line, without leading spaces.</a:t>
            </a:r>
          </a:p>
          <a:p>
            <a:pPr marL="285750" indent="-285750">
              <a:buClr>
                <a:schemeClr val="tx1"/>
              </a:buClr>
            </a:pPr>
            <a:r>
              <a:rPr lang="en-US" sz="11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Always end an object definition with a semicolon.</a:t>
            </a:r>
          </a:p>
          <a:p>
            <a:pPr marL="285750" indent="-285750">
              <a:buClr>
                <a:schemeClr val="tx1"/>
              </a:buClr>
            </a:pPr>
            <a:endParaRPr lang="en-US" sz="11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285750" indent="-285750">
              <a:buClr>
                <a:schemeClr val="tx1"/>
              </a:buClr>
            </a:pPr>
            <a:r>
              <a:rPr lang="en-US" sz="11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However, short objects can be written compressed, on one line, using spaces only between properties.</a:t>
            </a:r>
          </a:p>
          <a:p>
            <a:pPr marL="285750" indent="-285750">
              <a:buClr>
                <a:schemeClr val="tx1"/>
              </a:buClr>
            </a:pPr>
            <a:endParaRPr lang="en-US" sz="11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285750" indent="-285750">
              <a:buClr>
                <a:schemeClr val="tx1"/>
              </a:buClr>
            </a:pPr>
            <a:endParaRPr lang="en-US" sz="11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0996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999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Case-sensitive web servers: Apache, Unix</a:t>
            </a:r>
          </a:p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Case-insensitive web servers: Microsoft, IIS</a:t>
            </a:r>
          </a:p>
          <a:p>
            <a:pPr marL="139700" indent="0" algn="l">
              <a:buNone/>
            </a:pP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6496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63301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9454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9479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4455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r>
              <a:rPr lang="en-US" b="0" i="0" dirty="0">
                <a:solidFill>
                  <a:srgbClr val="1B1B1B"/>
                </a:solidFill>
                <a:effectLst/>
                <a:latin typeface="arial" panose="020B0604020202020204" pitchFamily="34" charset="0"/>
              </a:rPr>
              <a:t>JavaScript's strict mode is a way to </a:t>
            </a:r>
            <a:r>
              <a:rPr lang="en-US" b="0" i="1" dirty="0">
                <a:solidFill>
                  <a:srgbClr val="1B1B1B"/>
                </a:solidFill>
                <a:effectLst/>
                <a:latin typeface="arial" panose="020B0604020202020204" pitchFamily="34" charset="0"/>
              </a:rPr>
              <a:t>opt in</a:t>
            </a:r>
            <a:r>
              <a:rPr lang="en-US" b="0" i="0" dirty="0">
                <a:solidFill>
                  <a:srgbClr val="1B1B1B"/>
                </a:solidFill>
                <a:effectLst/>
                <a:latin typeface="arial" panose="020B0604020202020204" pitchFamily="34" charset="0"/>
              </a:rPr>
              <a:t> to a restricted variant of JavaScript, thereby implicitly opting-out of "</a:t>
            </a:r>
            <a:r>
              <a:rPr lang="en-US" b="0" i="0" u="sng" dirty="0">
                <a:solidFill>
                  <a:srgbClr val="005282"/>
                </a:solidFill>
                <a:effectLst/>
                <a:latin typeface="arial" panose="020B0604020202020204" pitchFamily="34" charset="0"/>
                <a:hlinkClick r:id="rId3"/>
              </a:rPr>
              <a:t>sloppy mode</a:t>
            </a:r>
            <a:r>
              <a:rPr lang="en-US" b="0" i="0" dirty="0">
                <a:solidFill>
                  <a:srgbClr val="1B1B1B"/>
                </a:solidFill>
                <a:effectLst/>
                <a:latin typeface="arial" panose="020B0604020202020204" pitchFamily="34" charset="0"/>
              </a:rPr>
              <a:t>“.</a:t>
            </a:r>
          </a:p>
          <a:p>
            <a:pPr marL="139700" indent="0" algn="l">
              <a:buNone/>
            </a:pPr>
            <a:r>
              <a:rPr lang="en-US" b="0" i="0" dirty="0">
                <a:solidFill>
                  <a:srgbClr val="1B1B1B"/>
                </a:solidFill>
                <a:effectLst/>
                <a:latin typeface="arial" panose="020B0604020202020204" pitchFamily="34" charset="0"/>
              </a:rPr>
              <a:t>Changes when using Strict mode: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B1B1B"/>
                </a:solidFill>
                <a:effectLst/>
                <a:latin typeface="arial" panose="020B0604020202020204" pitchFamily="34" charset="0"/>
              </a:rPr>
              <a:t>Eliminates some JavaScript silent errors by changing them to throw errors.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B1B1B"/>
                </a:solidFill>
                <a:effectLst/>
                <a:latin typeface="arial" panose="020B0604020202020204" pitchFamily="34" charset="0"/>
              </a:rPr>
              <a:t>Fixes mistakes that make it difficult for JavaScript engines to perform optimizations: strict mode code can sometimes be made to run faster than identical code that's not strict mode.</a:t>
            </a:r>
          </a:p>
          <a:p>
            <a:pPr algn="l">
              <a:buFont typeface="+mj-lt"/>
              <a:buAutoNum type="arabicPeriod"/>
            </a:pPr>
            <a:r>
              <a:rPr lang="en-ZA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Prevents use of undeclared variables and objects</a:t>
            </a:r>
          </a:p>
          <a:p>
            <a:pPr algn="l">
              <a:buFont typeface="+mj-lt"/>
              <a:buAutoNum type="arabicPeriod"/>
            </a:pPr>
            <a:r>
              <a:rPr lang="en-ZA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Prevents writing to a read-only or get-only property</a:t>
            </a: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0245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1805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Scope in JavaScript refers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to the current context of code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, which determines the accessibility of variables to JavaScript.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55581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7470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445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58264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Answer</a:t>
            </a:r>
          </a:p>
          <a:p>
            <a:pPr marL="139700" indent="0" algn="l"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X is out of scope</a:t>
            </a:r>
          </a:p>
          <a:p>
            <a:pPr marL="139700" indent="0" algn="l"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X is undefined</a:t>
            </a:r>
          </a:p>
          <a:p>
            <a:pPr marL="139700" indent="0" algn="l"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Y is undefined</a:t>
            </a:r>
          </a:p>
        </p:txBody>
      </p:sp>
    </p:spTree>
    <p:extLst>
      <p:ext uri="{BB962C8B-B14F-4D97-AF65-F5344CB8AC3E}">
        <p14:creationId xmlns:p14="http://schemas.microsoft.com/office/powerpoint/2010/main" val="11433527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Answer</a:t>
            </a:r>
          </a:p>
          <a:p>
            <a:pPr marL="139700" indent="0" algn="l"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X is out of scope</a:t>
            </a:r>
          </a:p>
          <a:p>
            <a:pPr marL="139700" indent="0" algn="l"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X is undefined</a:t>
            </a:r>
          </a:p>
          <a:p>
            <a:pPr marL="139700" indent="0" algn="l"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Y is undefined</a:t>
            </a:r>
          </a:p>
        </p:txBody>
      </p:sp>
    </p:spTree>
    <p:extLst>
      <p:ext uri="{BB962C8B-B14F-4D97-AF65-F5344CB8AC3E}">
        <p14:creationId xmlns:p14="http://schemas.microsoft.com/office/powerpoint/2010/main" val="6177394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Answer</a:t>
            </a:r>
          </a:p>
          <a:p>
            <a:pPr marL="139700" indent="0" algn="l"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X is 2 because var does not obey block scope</a:t>
            </a:r>
          </a:p>
          <a:p>
            <a:pPr marL="139700" indent="0" algn="l"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So Y = X = 2</a:t>
            </a:r>
          </a:p>
        </p:txBody>
      </p:sp>
    </p:spTree>
    <p:extLst>
      <p:ext uri="{BB962C8B-B14F-4D97-AF65-F5344CB8AC3E}">
        <p14:creationId xmlns:p14="http://schemas.microsoft.com/office/powerpoint/2010/main" val="1930420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Answer</a:t>
            </a:r>
          </a:p>
          <a:p>
            <a:pPr marL="139700" indent="0" algn="l"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X is 2 because var does not obey block scope</a:t>
            </a:r>
          </a:p>
          <a:p>
            <a:pPr marL="139700" indent="0" algn="l"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So Y = X = 2</a:t>
            </a:r>
          </a:p>
        </p:txBody>
      </p:sp>
    </p:spTree>
    <p:extLst>
      <p:ext uri="{BB962C8B-B14F-4D97-AF65-F5344CB8AC3E}">
        <p14:creationId xmlns:p14="http://schemas.microsoft.com/office/powerpoint/2010/main" val="1698160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8068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Y = 2</a:t>
            </a:r>
          </a:p>
          <a:p>
            <a:pPr marL="139700" indent="0" algn="l"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Z = undefined because x is </a:t>
            </a:r>
          </a:p>
        </p:txBody>
      </p:sp>
    </p:spTree>
    <p:extLst>
      <p:ext uri="{BB962C8B-B14F-4D97-AF65-F5344CB8AC3E}">
        <p14:creationId xmlns:p14="http://schemas.microsoft.com/office/powerpoint/2010/main" val="24119169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Y = 2</a:t>
            </a:r>
          </a:p>
          <a:p>
            <a:pPr marL="139700" indent="0" algn="l"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Z = undefined because x </a:t>
            </a:r>
            <a:r>
              <a:rPr lang="en-US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is </a:t>
            </a: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2063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6914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6747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129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Coding conventions are 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style guidelines for programming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 They typically cover: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Naming and declaration rules for variables and functions.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Rules for the use of white space, indentation, and comments.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Programming practices and principles</a:t>
            </a:r>
          </a:p>
          <a:p>
            <a:pPr marL="139700" indent="0" algn="l">
              <a:buNone/>
            </a:pP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13970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Coding conventions 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secure quality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Improves code readability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Make code maintenance easier</a:t>
            </a:r>
          </a:p>
          <a:p>
            <a:pPr marL="139700" indent="0" algn="l">
              <a:buNone/>
            </a:pP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13970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Coding conventions can be documented rules for teams to follow, or just be your individual coding practice.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64768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09217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2932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When you click the button called Submit, the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onsubmit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action is triggered.</a:t>
            </a:r>
          </a:p>
        </p:txBody>
      </p:sp>
    </p:spTree>
    <p:extLst>
      <p:ext uri="{BB962C8B-B14F-4D97-AF65-F5344CB8AC3E}">
        <p14:creationId xmlns:p14="http://schemas.microsoft.com/office/powerpoint/2010/main" val="15732727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8380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9468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2929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12483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33027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02936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8953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4196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89669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71319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3196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Debugging is the process of testing, finding, and reducing bugs (errors) in computer programs.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first known computer bug was a real bug (an insect) stuck in the electronics.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54013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 on how to use </a:t>
            </a:r>
            <a:r>
              <a:rPr lang="en-US" dirty="0" err="1"/>
              <a:t>DevTools</a:t>
            </a:r>
            <a:r>
              <a:rPr lang="en-US" dirty="0"/>
              <a:t> on existing websites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97507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879051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65071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599547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208266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3610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Camel case is named after the "hump" of its protruding capital letter, similar to the hump of camels. It starts with a lowercase letter, and all words following to start with a capital letter with no spaces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inbetween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139700" indent="0" algn="l">
              <a:buNone/>
            </a:pP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139700" indent="0">
              <a:buNone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It becomes really easy to read, especially when variable names start to get long.</a:t>
            </a:r>
          </a:p>
          <a:p>
            <a:pPr marL="139700" indent="0">
              <a:buNone/>
            </a:pP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13970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Do not start names with a $ sign. It will put you in conflict with many JavaScript library names.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13970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Hyphens are not allowed in JavaScript names as they can be mistaken as subtraction attempts.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77709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834738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556911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318737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25584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09444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762597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864569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314702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783822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See a full list of reserved words here: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dirty="0"/>
              <a:t>https://www.w3schools.com/js/js_reserved.asp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5550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 regular English, we use spaces after each word and punctuation to aid in readability. It’s exactly the same in JavaScript and other programming languages. </a:t>
            </a:r>
          </a:p>
          <a:p>
            <a:pPr marL="139700" indent="0" algn="l">
              <a:buNone/>
            </a:pP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139700" indent="0" algn="l">
              <a:buNone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Look at the code at the top compared to the code below it.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814933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65280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451175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Global variables can be made local (private) with </a:t>
            </a:r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closures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 Read more here:</a:t>
            </a: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139700" indent="0" algn="l"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https://www.w3schools.com/js/js_function_closures.asp </a:t>
            </a:r>
          </a:p>
        </p:txBody>
      </p:sp>
    </p:spTree>
    <p:extLst>
      <p:ext uri="{BB962C8B-B14F-4D97-AF65-F5344CB8AC3E}">
        <p14:creationId xmlns:p14="http://schemas.microsoft.com/office/powerpoint/2010/main" val="392574589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Strict mode does not allow undeclared variables.</a:t>
            </a:r>
          </a:p>
          <a:p>
            <a:pPr marL="139700" indent="0">
              <a:buNone/>
            </a:pP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1945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01098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86984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Initializing variables provides an idea of the intended use (and intended data type).</a:t>
            </a:r>
          </a:p>
        </p:txBody>
      </p:sp>
    </p:spTree>
    <p:extLst>
      <p:ext uri="{BB962C8B-B14F-4D97-AF65-F5344CB8AC3E}">
        <p14:creationId xmlns:p14="http://schemas.microsoft.com/office/powerpoint/2010/main" val="101850835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 variable can be changed at any time to a different type. Be sure to assign the right type to your variables!</a:t>
            </a:r>
          </a:p>
        </p:txBody>
      </p:sp>
    </p:spTree>
    <p:extLst>
      <p:ext uri="{BB962C8B-B14F-4D97-AF65-F5344CB8AC3E}">
        <p14:creationId xmlns:p14="http://schemas.microsoft.com/office/powerpoint/2010/main" val="406395715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77968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763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Indentation refers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to the spaces at the beginning of a code line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Where in most languages like JavaScript, the indentation in code is for readability only, the indentation in Python is very important. Python uses indentation to indicate a block of code.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240642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58740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Objects can be compared with:</a:t>
            </a:r>
          </a:p>
          <a:p>
            <a:pPr marL="457200" indent="-317500" algn="l"/>
            <a:r>
              <a:rPr lang="en-ZA" dirty="0" err="1">
                <a:solidFill>
                  <a:srgbClr val="F8C555"/>
                </a:solidFill>
                <a:effectLst/>
              </a:rPr>
              <a:t>JSON</a:t>
            </a:r>
            <a:r>
              <a:rPr lang="en-ZA" dirty="0" err="1">
                <a:solidFill>
                  <a:srgbClr val="CCCCCC"/>
                </a:solidFill>
                <a:effectLst/>
              </a:rPr>
              <a:t>.</a:t>
            </a:r>
            <a:r>
              <a:rPr lang="en-ZA" dirty="0" err="1">
                <a:solidFill>
                  <a:srgbClr val="F08D49"/>
                </a:solidFill>
                <a:effectLst/>
              </a:rPr>
              <a:t>stringify</a:t>
            </a:r>
            <a:r>
              <a:rPr lang="en-ZA" dirty="0">
                <a:solidFill>
                  <a:srgbClr val="CCCCCC"/>
                </a:solidFill>
                <a:effectLst/>
              </a:rPr>
              <a:t>(</a:t>
            </a:r>
            <a:r>
              <a:rPr lang="en-ZA" dirty="0"/>
              <a:t>x</a:t>
            </a:r>
            <a:r>
              <a:rPr lang="en-ZA" dirty="0">
                <a:solidFill>
                  <a:srgbClr val="CCCCCC"/>
                </a:solidFill>
                <a:effectLst/>
              </a:rPr>
              <a:t>)</a:t>
            </a:r>
            <a:r>
              <a:rPr lang="en-ZA" dirty="0"/>
              <a:t> </a:t>
            </a:r>
            <a:r>
              <a:rPr lang="en-ZA" dirty="0">
                <a:solidFill>
                  <a:srgbClr val="67CDCC"/>
                </a:solidFill>
                <a:effectLst/>
              </a:rPr>
              <a:t>===</a:t>
            </a:r>
            <a:r>
              <a:rPr lang="en-ZA" dirty="0"/>
              <a:t> </a:t>
            </a:r>
            <a:r>
              <a:rPr lang="en-ZA" dirty="0" err="1">
                <a:solidFill>
                  <a:srgbClr val="F8C555"/>
                </a:solidFill>
                <a:effectLst/>
              </a:rPr>
              <a:t>JSON</a:t>
            </a:r>
            <a:r>
              <a:rPr lang="en-ZA" dirty="0" err="1">
                <a:solidFill>
                  <a:srgbClr val="CCCCCC"/>
                </a:solidFill>
                <a:effectLst/>
              </a:rPr>
              <a:t>.</a:t>
            </a:r>
            <a:r>
              <a:rPr lang="en-ZA" dirty="0" err="1">
                <a:solidFill>
                  <a:srgbClr val="F08D49"/>
                </a:solidFill>
                <a:effectLst/>
              </a:rPr>
              <a:t>stringify</a:t>
            </a:r>
            <a:r>
              <a:rPr lang="en-ZA" dirty="0">
                <a:solidFill>
                  <a:srgbClr val="CCCCCC"/>
                </a:solidFill>
                <a:effectLst/>
              </a:rPr>
              <a:t>(</a:t>
            </a:r>
            <a:r>
              <a:rPr lang="en-ZA" dirty="0"/>
              <a:t>y</a:t>
            </a:r>
            <a:r>
              <a:rPr lang="en-ZA" dirty="0">
                <a:solidFill>
                  <a:srgbClr val="CCCCCC"/>
                </a:solidFill>
                <a:effectLst/>
              </a:rPr>
              <a:t>);</a:t>
            </a:r>
          </a:p>
          <a:p>
            <a:pPr marL="457200" indent="-317500" algn="l"/>
            <a:r>
              <a:rPr lang="en-ZA" dirty="0" err="1">
                <a:solidFill>
                  <a:srgbClr val="999999"/>
                </a:solidFill>
                <a:effectLst/>
              </a:rPr>
              <a:t>Lodash</a:t>
            </a:r>
            <a:r>
              <a:rPr lang="en-ZA" dirty="0">
                <a:solidFill>
                  <a:srgbClr val="999999"/>
                </a:solidFill>
                <a:effectLst/>
              </a:rPr>
              <a:t>:</a:t>
            </a:r>
            <a:r>
              <a:rPr lang="en-ZA" dirty="0"/>
              <a:t> </a:t>
            </a:r>
            <a:br>
              <a:rPr lang="en-ZA" dirty="0"/>
            </a:br>
            <a:r>
              <a:rPr lang="en-ZA" dirty="0"/>
              <a:t>_</a:t>
            </a:r>
            <a:r>
              <a:rPr lang="en-ZA" dirty="0">
                <a:solidFill>
                  <a:srgbClr val="CCCCCC"/>
                </a:solidFill>
                <a:effectLst/>
              </a:rPr>
              <a:t>.</a:t>
            </a:r>
            <a:r>
              <a:rPr lang="en-ZA" dirty="0" err="1">
                <a:solidFill>
                  <a:srgbClr val="F08D49"/>
                </a:solidFill>
                <a:effectLst/>
              </a:rPr>
              <a:t>isEqual</a:t>
            </a:r>
            <a:r>
              <a:rPr lang="en-ZA" dirty="0">
                <a:solidFill>
                  <a:srgbClr val="CCCCCC"/>
                </a:solidFill>
                <a:effectLst/>
              </a:rPr>
              <a:t>(</a:t>
            </a:r>
            <a:r>
              <a:rPr lang="en-ZA" dirty="0"/>
              <a:t>x, y</a:t>
            </a:r>
            <a:r>
              <a:rPr lang="en-ZA" dirty="0">
                <a:solidFill>
                  <a:srgbClr val="CCCCCC"/>
                </a:solidFill>
                <a:effectLst/>
              </a:rPr>
              <a:t>);</a:t>
            </a:r>
            <a:r>
              <a:rPr lang="en-ZA" dirty="0"/>
              <a:t> </a:t>
            </a: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90437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With ==, only value needs to be the same</a:t>
            </a:r>
          </a:p>
          <a:p>
            <a:pPr marL="139700" indent="0" algn="l">
              <a:buNone/>
            </a:pP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With ===, both value and type needs to be the same</a:t>
            </a:r>
          </a:p>
          <a:p>
            <a:pPr marL="139700" indent="0" algn="l">
              <a:buNone/>
            </a:pP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79049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66544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02579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Please do it even if you think there is no need. It is best practice 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13307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44643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0007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399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14400" y="2980864"/>
            <a:ext cx="721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>
                <a:solidFill>
                  <a:schemeClr val="tx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 dirty="0"/>
          </a:p>
        </p:txBody>
      </p:sp>
      <p:sp>
        <p:nvSpPr>
          <p:cNvPr id="13" name="Google Shape;13;p2"/>
          <p:cNvSpPr/>
          <p:nvPr/>
        </p:nvSpPr>
        <p:spPr>
          <a:xfrm rot="5400000">
            <a:off x="4527177" y="744699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4" name="Google Shape;14;p2"/>
          <p:cNvSpPr/>
          <p:nvPr/>
        </p:nvSpPr>
        <p:spPr>
          <a:xfrm rot="10800000">
            <a:off x="660998" y="3645100"/>
            <a:ext cx="1080000" cy="9951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tx1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15;p2"/>
          <p:cNvCxnSpPr/>
          <p:nvPr/>
        </p:nvCxnSpPr>
        <p:spPr>
          <a:xfrm>
            <a:off x="8296743" y="2299856"/>
            <a:ext cx="0" cy="20751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16" name="Google Shape;16;p2"/>
          <p:cNvSpPr/>
          <p:nvPr/>
        </p:nvSpPr>
        <p:spPr>
          <a:xfrm rot="-5400000">
            <a:off x="4525702" y="-1293868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dashDot"/>
            <a:miter lim="8000"/>
            <a:headEnd type="none" w="med" len="med"/>
            <a:tailEnd type="none" w="med" len="med"/>
          </a:ln>
        </p:spPr>
      </p:sp>
      <p:sp>
        <p:nvSpPr>
          <p:cNvPr id="17" name="Google Shape;17;p2"/>
          <p:cNvSpPr/>
          <p:nvPr/>
        </p:nvSpPr>
        <p:spPr>
          <a:xfrm>
            <a:off x="7216304" y="1888685"/>
            <a:ext cx="1395000" cy="12855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tx1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picture containing room&#10;&#10;Description automatically generated">
            <a:extLst>
              <a:ext uri="{FF2B5EF4-FFF2-40B4-BE49-F238E27FC236}">
                <a16:creationId xmlns:a16="http://schemas.microsoft.com/office/drawing/2014/main" id="{0CC8060C-8274-4571-81E7-52AE9D5CC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41024" y="46966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1413600" y="2466600"/>
            <a:ext cx="63168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▪"/>
              <a:defRPr sz="2400" b="1">
                <a:solidFill>
                  <a:schemeClr val="tx1"/>
                </a:solidFill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 b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b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1"/>
            </a:lvl9pPr>
          </a:lstStyle>
          <a:p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>
            <a:off x="3954441" y="1078293"/>
            <a:ext cx="1212106" cy="1158543"/>
            <a:chOff x="3754950" y="1132925"/>
            <a:chExt cx="1580939" cy="1544725"/>
          </a:xfrm>
        </p:grpSpPr>
        <p:sp>
          <p:nvSpPr>
            <p:cNvPr id="30" name="Google Shape;30;p4"/>
            <p:cNvSpPr/>
            <p:nvPr/>
          </p:nvSpPr>
          <p:spPr>
            <a:xfrm>
              <a:off x="3907350" y="1285321"/>
              <a:ext cx="1329300" cy="1329300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rot="-5400000">
              <a:off x="3754950" y="1132925"/>
              <a:ext cx="1480500" cy="14805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" name="Google Shape;32;p4"/>
            <p:cNvCxnSpPr>
              <a:endCxn id="30" idx="1"/>
            </p:cNvCxnSpPr>
            <p:nvPr/>
          </p:nvCxnSpPr>
          <p:spPr>
            <a:xfrm>
              <a:off x="3890221" y="1267893"/>
              <a:ext cx="211800" cy="2121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4"/>
            <p:cNvCxnSpPr/>
            <p:nvPr/>
          </p:nvCxnSpPr>
          <p:spPr>
            <a:xfrm>
              <a:off x="5335889" y="1276425"/>
              <a:ext cx="0" cy="13935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  <p:sp>
          <p:nvSpPr>
            <p:cNvPr id="34" name="Google Shape;34;p4"/>
            <p:cNvSpPr/>
            <p:nvPr/>
          </p:nvSpPr>
          <p:spPr>
            <a:xfrm>
              <a:off x="4222975" y="1683233"/>
              <a:ext cx="698050" cy="5499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1" i="0" dirty="0">
                  <a:ln w="1905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solidFill>
                    <a:schemeClr val="bg1"/>
                  </a:solidFill>
                  <a:latin typeface="Arial"/>
                </a:rPr>
                <a:t>“</a:t>
              </a:r>
            </a:p>
          </p:txBody>
        </p:sp>
        <p:cxnSp>
          <p:nvCxnSpPr>
            <p:cNvPr id="35" name="Google Shape;35;p4"/>
            <p:cNvCxnSpPr>
              <a:stCxn id="30" idx="5"/>
            </p:cNvCxnSpPr>
            <p:nvPr/>
          </p:nvCxnSpPr>
          <p:spPr>
            <a:xfrm>
              <a:off x="5041979" y="2419950"/>
              <a:ext cx="253800" cy="2577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4"/>
            <p:cNvCxnSpPr/>
            <p:nvPr/>
          </p:nvCxnSpPr>
          <p:spPr>
            <a:xfrm>
              <a:off x="4244700" y="1591869"/>
              <a:ext cx="654600" cy="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</p:grp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tx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>
                <a:solidFill>
                  <a:schemeClr val="tx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tx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tx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9141767" cy="5143500"/>
          </a:xfrm>
          <a:prstGeom prst="rect">
            <a:avLst/>
          </a:prstGeom>
          <a:noFill/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7" name="Google Shape;7;p1"/>
          <p:cNvSpPr/>
          <p:nvPr/>
        </p:nvSpPr>
        <p:spPr>
          <a:xfrm>
            <a:off x="91700" y="96300"/>
            <a:ext cx="8966100" cy="4945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 dirty="0"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457200" y="1125000"/>
            <a:ext cx="8229600" cy="3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 dirty="0"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C5D3C4-36CB-4580-AFDC-28C44108C08A}"/>
              </a:ext>
            </a:extLst>
          </p:cNvPr>
          <p:cNvSpPr/>
          <p:nvPr userDrawn="1"/>
        </p:nvSpPr>
        <p:spPr>
          <a:xfrm>
            <a:off x="91700" y="96300"/>
            <a:ext cx="8960600" cy="4945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tx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>
            <a:off x="914400" y="2980864"/>
            <a:ext cx="721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JavaScript Part 4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ZA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Code Indentation</a:t>
            </a:r>
            <a:br>
              <a:rPr lang="en-ZA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br>
              <a:rPr lang="en-ZA" dirty="0"/>
            </a:br>
            <a:endParaRPr lang="en-US" b="1" dirty="0"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5" name="Google Shape;110;p16">
            <a:extLst>
              <a:ext uri="{FF2B5EF4-FFF2-40B4-BE49-F238E27FC236}">
                <a16:creationId xmlns:a16="http://schemas.microsoft.com/office/drawing/2014/main" id="{A56FCB05-3B5B-4F9E-B1A1-1F50B92DF045}"/>
              </a:ext>
            </a:extLst>
          </p:cNvPr>
          <p:cNvSpPr txBox="1">
            <a:spLocks/>
          </p:cNvSpPr>
          <p:nvPr/>
        </p:nvSpPr>
        <p:spPr>
          <a:xfrm>
            <a:off x="404330" y="1113184"/>
            <a:ext cx="8229695" cy="3820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tx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class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MealPlan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→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function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getMeal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(day) {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→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→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let meal = ‘’;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endParaRPr lang="en-US" sz="1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→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→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if(day == ‘Sunday’)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→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→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→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meal = ‘Sunday Roast’;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endParaRPr lang="en-US" sz="1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→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→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else if(day == ‘Monday’)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→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→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→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meal = ‘Veggies’;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endParaRPr lang="en-US" sz="1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→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→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else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→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→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→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meal = ‘meatloaf’;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→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}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81825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ZA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Code Indentation</a:t>
            </a:r>
            <a:br>
              <a:rPr lang="en-ZA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br>
              <a:rPr lang="en-ZA" dirty="0"/>
            </a:br>
            <a:endParaRPr lang="en-US" b="1" dirty="0"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050" name="Picture 2" descr="Tabs vs Spaces and everyone loses their mind - joker mind loss | Meme  Generator">
            <a:extLst>
              <a:ext uri="{FF2B5EF4-FFF2-40B4-BE49-F238E27FC236}">
                <a16:creationId xmlns:a16="http://schemas.microsoft.com/office/drawing/2014/main" id="{C8B3248D-F1BC-4E3B-AD56-D34F8B41D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987" y="1187517"/>
            <a:ext cx="4762286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450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ZA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Code Indentation</a:t>
            </a:r>
            <a:br>
              <a:rPr lang="en-ZA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br>
              <a:rPr lang="en-ZA" dirty="0"/>
            </a:br>
            <a:endParaRPr lang="en-US" b="1"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04330" y="1124999"/>
            <a:ext cx="8229695" cy="6441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Two pretty cool people have tabs as their personal preference:</a:t>
            </a: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074" name="Picture 2" descr="405 56m Bebop47 Tabs or Spaces? 58 8m Thisisbillgates When I Code I Use Tabs  Because You Want the Columns to Line Up for Some Word Documents I Use Tabs  You Want">
            <a:extLst>
              <a:ext uri="{FF2B5EF4-FFF2-40B4-BE49-F238E27FC236}">
                <a16:creationId xmlns:a16="http://schemas.microsoft.com/office/drawing/2014/main" id="{64E4116D-54E0-475C-B509-AD18DA6F6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39"/>
          <a:stretch/>
        </p:blipFill>
        <p:spPr bwMode="auto">
          <a:xfrm>
            <a:off x="2190750" y="1769165"/>
            <a:ext cx="4762500" cy="132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631265A-D66E-4BAF-9384-0E503767B9CF}"/>
              </a:ext>
            </a:extLst>
          </p:cNvPr>
          <p:cNvGrpSpPr/>
          <p:nvPr/>
        </p:nvGrpSpPr>
        <p:grpSpPr>
          <a:xfrm>
            <a:off x="2190750" y="3443250"/>
            <a:ext cx="4762500" cy="1321904"/>
            <a:chOff x="2190750" y="3443250"/>
            <a:chExt cx="4762500" cy="1321904"/>
          </a:xfrm>
        </p:grpSpPr>
        <p:pic>
          <p:nvPicPr>
            <p:cNvPr id="6" name="Picture 2" descr="405 56m Bebop47 Tabs or Spaces? 58 8m Thisisbillgates When I Code I Use Tabs  Because You Want the Columns to Line Up for Some Word Documents I Use Tabs  You Want">
              <a:extLst>
                <a:ext uri="{FF2B5EF4-FFF2-40B4-BE49-F238E27FC236}">
                  <a16:creationId xmlns:a16="http://schemas.microsoft.com/office/drawing/2014/main" id="{EB0B104F-AD36-4F23-849A-171B257508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739"/>
            <a:stretch/>
          </p:blipFill>
          <p:spPr bwMode="auto">
            <a:xfrm>
              <a:off x="2190750" y="3443250"/>
              <a:ext cx="4762500" cy="1321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C008EC1-B1E0-4F7B-BAB9-37FC592B788E}"/>
                </a:ext>
              </a:extLst>
            </p:cNvPr>
            <p:cNvSpPr txBox="1"/>
            <p:nvPr/>
          </p:nvSpPr>
          <p:spPr>
            <a:xfrm>
              <a:off x="2317888" y="3964459"/>
              <a:ext cx="4508224" cy="677108"/>
            </a:xfrm>
            <a:prstGeom prst="rect">
              <a:avLst/>
            </a:prstGeom>
            <a:solidFill>
              <a:srgbClr val="1A2836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  <a:p>
              <a:endParaRPr lang="en-US" dirty="0"/>
            </a:p>
            <a:p>
              <a:r>
                <a:rPr lang="en-ZA" sz="1000" dirty="0">
                  <a:solidFill>
                    <a:schemeClr val="accent5">
                      <a:lumMod val="90000"/>
                    </a:schemeClr>
                  </a:solidFill>
                </a:rPr>
                <a:t>Cool kids use tabs.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F1A6D94-8FA2-40F9-AF78-33C0985BAF00}"/>
              </a:ext>
            </a:extLst>
          </p:cNvPr>
          <p:cNvSpPr txBox="1"/>
          <p:nvPr/>
        </p:nvSpPr>
        <p:spPr>
          <a:xfrm>
            <a:off x="2317888" y="3964459"/>
            <a:ext cx="882512" cy="229854"/>
          </a:xfrm>
          <a:prstGeom prst="rect">
            <a:avLst/>
          </a:prstGeom>
          <a:solidFill>
            <a:srgbClr val="43A8F8"/>
          </a:solidFill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chemeClr val="bg2"/>
                </a:solidFill>
              </a:rPr>
              <a:t>thisIsNikNaks</a:t>
            </a:r>
            <a:endParaRPr lang="en-ZA" sz="9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901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ZA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Code Indentation</a:t>
            </a:r>
            <a:br>
              <a:rPr lang="en-ZA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br>
              <a:rPr lang="en-ZA" dirty="0"/>
            </a:br>
            <a:endParaRPr lang="en-US" b="1"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04330" y="1124999"/>
            <a:ext cx="8229695" cy="18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If you choose to use spaces, use TWO spaces for each indentation.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If you choose to use tabs, use ONE tab for each indentation.</a:t>
            </a:r>
          </a:p>
          <a:p>
            <a:pPr marL="0" indent="0">
              <a:buClr>
                <a:schemeClr val="tx1"/>
              </a:buClr>
              <a:buNone/>
            </a:pPr>
            <a:endParaRPr lang="en-US" sz="16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Since coding standards need to remain consistent, you or your team needs to decide on either tabs or spaces and commit to it!</a:t>
            </a:r>
          </a:p>
          <a:p>
            <a:pPr marL="0" indent="0">
              <a:buClr>
                <a:schemeClr val="tx1"/>
              </a:buClr>
              <a:buNone/>
            </a:pPr>
            <a:endParaRPr lang="en-US" sz="16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5373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ZA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Statement Rules – Simple Statements</a:t>
            </a:r>
            <a:endParaRPr lang="en-US" b="1"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04330" y="1124999"/>
            <a:ext cx="8229695" cy="18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Always end a simple statement with a semicolon.</a:t>
            </a: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5" name="Google Shape;110;p16">
            <a:extLst>
              <a:ext uri="{FF2B5EF4-FFF2-40B4-BE49-F238E27FC236}">
                <a16:creationId xmlns:a16="http://schemas.microsoft.com/office/drawing/2014/main" id="{A56FCB05-3B5B-4F9E-B1A1-1F50B92DF045}"/>
              </a:ext>
            </a:extLst>
          </p:cNvPr>
          <p:cNvSpPr txBox="1">
            <a:spLocks/>
          </p:cNvSpPr>
          <p:nvPr/>
        </p:nvSpPr>
        <p:spPr>
          <a:xfrm>
            <a:off x="509975" y="1918252"/>
            <a:ext cx="8229695" cy="3213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tx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 treats = [“Bar-One", “Chomp", “KitKat"]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endParaRPr lang="en-US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 person = {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firstName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"Johnny",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lastName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"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Doey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",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age: 25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55757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ZA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Statement Rules – Complex/Compound Statements</a:t>
            </a:r>
            <a:endParaRPr lang="en-US" b="1"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04330" y="1124999"/>
            <a:ext cx="8229695" cy="18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Put the opening bracket at the end of the first line.</a:t>
            </a:r>
          </a:p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Use one space before the opening bracket.</a:t>
            </a:r>
          </a:p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Put the closing bracket on a new line, without leading spaces.</a:t>
            </a:r>
          </a:p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Do not end a complex statement with a semicolon.</a:t>
            </a: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5" name="Google Shape;110;p16">
            <a:extLst>
              <a:ext uri="{FF2B5EF4-FFF2-40B4-BE49-F238E27FC236}">
                <a16:creationId xmlns:a16="http://schemas.microsoft.com/office/drawing/2014/main" id="{A56FCB05-3B5B-4F9E-B1A1-1F50B92DF045}"/>
              </a:ext>
            </a:extLst>
          </p:cNvPr>
          <p:cNvSpPr txBox="1">
            <a:spLocks/>
          </p:cNvSpPr>
          <p:nvPr/>
        </p:nvSpPr>
        <p:spPr>
          <a:xfrm>
            <a:off x="509975" y="2743200"/>
            <a:ext cx="8229695" cy="2389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tx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functions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endParaRPr lang="en-US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function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toCelsius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fahrenheit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return (5 / 9) * (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fahrenheit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- 32);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987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ZA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Statement Rules – Complex/Compound Statements</a:t>
            </a:r>
            <a:endParaRPr lang="en-US" b="1"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04330" y="1124999"/>
            <a:ext cx="8229695" cy="18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Put the opening bracket at the end of the first line.</a:t>
            </a:r>
          </a:p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Use one space before the opening bracket.</a:t>
            </a:r>
          </a:p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Put the closing bracket on a new line, without leading spaces.</a:t>
            </a:r>
          </a:p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Do not end a complex statement with a semicolon.</a:t>
            </a: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5" name="Google Shape;110;p16">
            <a:extLst>
              <a:ext uri="{FF2B5EF4-FFF2-40B4-BE49-F238E27FC236}">
                <a16:creationId xmlns:a16="http://schemas.microsoft.com/office/drawing/2014/main" id="{A56FCB05-3B5B-4F9E-B1A1-1F50B92DF045}"/>
              </a:ext>
            </a:extLst>
          </p:cNvPr>
          <p:cNvSpPr txBox="1">
            <a:spLocks/>
          </p:cNvSpPr>
          <p:nvPr/>
        </p:nvSpPr>
        <p:spPr>
          <a:xfrm>
            <a:off x="509975" y="2653748"/>
            <a:ext cx="8229695" cy="247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tx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conditionals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endParaRPr lang="en-US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if (time &lt; 20) {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greeting = "Good day";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 else {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greeting = "Good evening";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386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ZA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Object Rules</a:t>
            </a:r>
            <a:endParaRPr lang="en-US" b="1"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04330" y="1124999"/>
            <a:ext cx="8229695" cy="29301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Place the opening bracket on the same line as the object name.</a:t>
            </a:r>
          </a:p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Use colon plus one space between each property and its value.</a:t>
            </a:r>
          </a:p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Use quotes around string values, not around numeric values.</a:t>
            </a:r>
          </a:p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Do not add a comma after the last property-value pair.</a:t>
            </a:r>
          </a:p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Place the closing bracket on a new line, without leading spaces.</a:t>
            </a:r>
          </a:p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Always end an object definition with a semicolon.</a:t>
            </a:r>
          </a:p>
          <a:p>
            <a:pPr marL="285750" indent="-285750">
              <a:buClr>
                <a:schemeClr val="tx1"/>
              </a:buClr>
            </a:pPr>
            <a:endParaRPr lang="en-US" sz="16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However, short objects can be written compressed, on one line, using spaces only between properties.</a:t>
            </a:r>
          </a:p>
          <a:p>
            <a:pPr marL="285750" indent="-285750">
              <a:buClr>
                <a:schemeClr val="tx1"/>
              </a:buClr>
            </a:pPr>
            <a:endParaRPr lang="en-US" sz="16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285750" indent="-285750">
              <a:buClr>
                <a:schemeClr val="tx1"/>
              </a:buClr>
            </a:pPr>
            <a:endParaRPr lang="en-US" sz="16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4333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ZA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Object Rules</a:t>
            </a:r>
            <a:endParaRPr lang="en-US" b="1" dirty="0"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5" name="Google Shape;110;p16">
            <a:extLst>
              <a:ext uri="{FF2B5EF4-FFF2-40B4-BE49-F238E27FC236}">
                <a16:creationId xmlns:a16="http://schemas.microsoft.com/office/drawing/2014/main" id="{A56FCB05-3B5B-4F9E-B1A1-1F50B92DF045}"/>
              </a:ext>
            </a:extLst>
          </p:cNvPr>
          <p:cNvSpPr txBox="1">
            <a:spLocks/>
          </p:cNvSpPr>
          <p:nvPr/>
        </p:nvSpPr>
        <p:spPr>
          <a:xfrm>
            <a:off x="510070" y="1174127"/>
            <a:ext cx="8229695" cy="360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tx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 person = {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firstName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"Joe",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lastName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"Don",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age: 50,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eyeColor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"blue"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short object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 student = {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name:“Nkosi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”, studentNumber:“1234”};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682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ZA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Line Length &lt; 80</a:t>
            </a:r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04330" y="1124999"/>
            <a:ext cx="8229695" cy="11808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For readability, avoid lines longer than 80 characters.</a:t>
            </a:r>
          </a:p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If a JavaScript statement does not fit on one line, the best place to break it, is after an operator or a comma.</a:t>
            </a: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5" name="Google Shape;110;p16">
            <a:extLst>
              <a:ext uri="{FF2B5EF4-FFF2-40B4-BE49-F238E27FC236}">
                <a16:creationId xmlns:a16="http://schemas.microsoft.com/office/drawing/2014/main" id="{A56FCB05-3B5B-4F9E-B1A1-1F50B92DF045}"/>
              </a:ext>
            </a:extLst>
          </p:cNvPr>
          <p:cNvSpPr txBox="1">
            <a:spLocks/>
          </p:cNvSpPr>
          <p:nvPr/>
        </p:nvSpPr>
        <p:spPr>
          <a:xfrm>
            <a:off x="509975" y="2176670"/>
            <a:ext cx="8229695" cy="2955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tx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document.getElementById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("demo").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innerHTML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=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"Hello Samantha. Welcome to Ladies That Code!";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 person = {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firstName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“Sammy",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lastName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“Smith"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Font typeface="Cousine"/>
              <a:buNone/>
            </a:pP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310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3"/>
          <p:cNvGrpSpPr/>
          <p:nvPr/>
        </p:nvGrpSpPr>
        <p:grpSpPr>
          <a:xfrm>
            <a:off x="6125804" y="2334470"/>
            <a:ext cx="2174335" cy="2111735"/>
            <a:chOff x="5708850" y="3417450"/>
            <a:chExt cx="2931161" cy="2815646"/>
          </a:xfrm>
        </p:grpSpPr>
        <p:sp>
          <p:nvSpPr>
            <p:cNvPr id="80" name="Google Shape;80;p13"/>
            <p:cNvSpPr/>
            <p:nvPr/>
          </p:nvSpPr>
          <p:spPr>
            <a:xfrm>
              <a:off x="6102011" y="3942011"/>
              <a:ext cx="2283300" cy="228330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8516561" y="3942000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82" name="Google Shape;82;p13"/>
            <p:cNvSpPr/>
            <p:nvPr/>
          </p:nvSpPr>
          <p:spPr>
            <a:xfrm rot="-5400000">
              <a:off x="7180125" y="2605525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83" name="Google Shape;83;p13"/>
            <p:cNvSpPr/>
            <p:nvPr/>
          </p:nvSpPr>
          <p:spPr>
            <a:xfrm rot="-5400000">
              <a:off x="5708850" y="3417450"/>
              <a:ext cx="1326900" cy="132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4" name="Google Shape;84;p13"/>
            <p:cNvCxnSpPr/>
            <p:nvPr/>
          </p:nvCxnSpPr>
          <p:spPr>
            <a:xfrm>
              <a:off x="6109725" y="3957425"/>
              <a:ext cx="2268000" cy="22680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85" name="Google Shape;85;p13"/>
            <p:cNvCxnSpPr/>
            <p:nvPr/>
          </p:nvCxnSpPr>
          <p:spPr>
            <a:xfrm flipH="1">
              <a:off x="6102050" y="3941996"/>
              <a:ext cx="2291100" cy="22911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86" name="Google Shape;86;p13"/>
            <p:cNvCxnSpPr/>
            <p:nvPr/>
          </p:nvCxnSpPr>
          <p:spPr>
            <a:xfrm>
              <a:off x="5978575" y="3949725"/>
              <a:ext cx="0" cy="22833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</p:grpSp>
      <p:sp>
        <p:nvSpPr>
          <p:cNvPr id="87" name="Google Shape;87;p13"/>
          <p:cNvSpPr txBox="1">
            <a:spLocks noGrp="1"/>
          </p:cNvSpPr>
          <p:nvPr>
            <p:ph type="ctrTitle" idx="4294967295"/>
          </p:nvPr>
        </p:nvSpPr>
        <p:spPr>
          <a:xfrm>
            <a:off x="878657" y="647541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tx1"/>
                </a:solidFill>
              </a:rPr>
              <a:t>Hello world!</a:t>
            </a:r>
            <a:endParaRPr sz="6000" b="1" dirty="0">
              <a:solidFill>
                <a:schemeClr val="tx1"/>
              </a:solidFill>
            </a:endParaRP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4294967295"/>
          </p:nvPr>
        </p:nvSpPr>
        <p:spPr>
          <a:xfrm>
            <a:off x="878657" y="1423212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tx1"/>
                </a:solidFill>
              </a:rPr>
              <a:t>I AM NIKKI NAIDOO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909508" y="2323578"/>
            <a:ext cx="3980541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</a:rPr>
              <a:t>You can contact me on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ZA" sz="1800" dirty="0">
                <a:solidFill>
                  <a:schemeClr val="tx1"/>
                </a:solidFill>
              </a:rPr>
              <a:t>N</a:t>
            </a:r>
            <a:r>
              <a:rPr lang="en" sz="1800" dirty="0">
                <a:solidFill>
                  <a:schemeClr val="tx1"/>
                </a:solidFill>
              </a:rPr>
              <a:t>ikki.naidoo@entelect.co.za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586B13-66D3-443D-88CF-DC57578A2D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67377" y="1815612"/>
            <a:ext cx="2298436" cy="306458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ZA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File Names and Extensions</a:t>
            </a:r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04330" y="1124999"/>
            <a:ext cx="8229695" cy="11808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1600" b="1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File Extensions</a:t>
            </a:r>
          </a:p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HTML files should have a .html extension (.htm is allowed).</a:t>
            </a:r>
          </a:p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CSS files should have a .</a:t>
            </a:r>
            <a:r>
              <a:rPr lang="en-US" sz="1600" dirty="0" err="1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css</a:t>
            </a: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 extension.</a:t>
            </a:r>
          </a:p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JavaScript files should have a .</a:t>
            </a:r>
            <a:r>
              <a:rPr lang="en-US" sz="1600" dirty="0" err="1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js</a:t>
            </a: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 extension.</a:t>
            </a:r>
          </a:p>
          <a:p>
            <a:pPr marL="285750" indent="-285750">
              <a:buClr>
                <a:schemeClr val="tx1"/>
              </a:buClr>
            </a:pPr>
            <a:endParaRPr lang="en-US" sz="16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sz="1600" b="1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File Names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Always use lower case file names (if possible), since most web servers are case sensitive about file names. If you move from a case insensitive, to a case sensitive server, even small errors can break your web site.</a:t>
            </a:r>
          </a:p>
          <a:p>
            <a:pPr marL="285750" indent="-285750">
              <a:buClr>
                <a:schemeClr val="tx1"/>
              </a:buClr>
            </a:pPr>
            <a:endParaRPr lang="en-US" sz="16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285750" indent="-285750">
              <a:buClr>
                <a:schemeClr val="tx1"/>
              </a:buClr>
            </a:pPr>
            <a:endParaRPr lang="en-US" sz="16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8326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ctrTitle" idx="4294967295"/>
          </p:nvPr>
        </p:nvSpPr>
        <p:spPr>
          <a:xfrm>
            <a:off x="685800" y="2811715"/>
            <a:ext cx="7772400" cy="7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tx1"/>
                </a:solidFill>
              </a:rPr>
              <a:t>This Keyword</a:t>
            </a:r>
            <a:endParaRPr sz="6000" b="1" dirty="0">
              <a:solidFill>
                <a:schemeClr val="tx1"/>
              </a:solidFill>
            </a:endParaRPr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4294967295"/>
          </p:nvPr>
        </p:nvSpPr>
        <p:spPr>
          <a:xfrm>
            <a:off x="685800" y="3663300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solidFill>
                <a:schemeClr val="tx1"/>
              </a:solidFill>
            </a:endParaRPr>
          </a:p>
        </p:txBody>
      </p:sp>
      <p:grpSp>
        <p:nvGrpSpPr>
          <p:cNvPr id="118" name="Google Shape;118;p17"/>
          <p:cNvGrpSpPr/>
          <p:nvPr/>
        </p:nvGrpSpPr>
        <p:grpSpPr>
          <a:xfrm>
            <a:off x="3384426" y="567049"/>
            <a:ext cx="2222406" cy="2111795"/>
            <a:chOff x="3075562" y="756050"/>
            <a:chExt cx="2931161" cy="2815726"/>
          </a:xfrm>
        </p:grpSpPr>
        <p:sp>
          <p:nvSpPr>
            <p:cNvPr id="119" name="Google Shape;119;p17"/>
            <p:cNvSpPr/>
            <p:nvPr/>
          </p:nvSpPr>
          <p:spPr>
            <a:xfrm>
              <a:off x="3950843" y="1762696"/>
              <a:ext cx="1326900" cy="1326900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3472643" y="1284496"/>
              <a:ext cx="2283300" cy="228330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5883273" y="1280600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2" name="Google Shape;122;p17"/>
            <p:cNvSpPr/>
            <p:nvPr/>
          </p:nvSpPr>
          <p:spPr>
            <a:xfrm rot="-5400000">
              <a:off x="4546838" y="-55875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3" name="Google Shape;123;p17"/>
            <p:cNvSpPr/>
            <p:nvPr/>
          </p:nvSpPr>
          <p:spPr>
            <a:xfrm rot="-5400000">
              <a:off x="3075562" y="756050"/>
              <a:ext cx="1326900" cy="132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4" name="Google Shape;124;p17"/>
            <p:cNvCxnSpPr/>
            <p:nvPr/>
          </p:nvCxnSpPr>
          <p:spPr>
            <a:xfrm>
              <a:off x="3480293" y="1292146"/>
              <a:ext cx="2268000" cy="22680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17"/>
            <p:cNvCxnSpPr>
              <a:cxnSpLocks/>
              <a:endCxn id="119" idx="7"/>
            </p:cNvCxnSpPr>
            <p:nvPr/>
          </p:nvCxnSpPr>
          <p:spPr>
            <a:xfrm flipH="1">
              <a:off x="5083423" y="128051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17"/>
            <p:cNvCxnSpPr/>
            <p:nvPr/>
          </p:nvCxnSpPr>
          <p:spPr>
            <a:xfrm>
              <a:off x="3345288" y="1288325"/>
              <a:ext cx="0" cy="22833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  <p:cxnSp>
          <p:nvCxnSpPr>
            <p:cNvPr id="127" name="Google Shape;127;p17"/>
            <p:cNvCxnSpPr>
              <a:cxnSpLocks/>
              <a:stCxn id="119" idx="3"/>
            </p:cNvCxnSpPr>
            <p:nvPr/>
          </p:nvCxnSpPr>
          <p:spPr>
            <a:xfrm flipH="1">
              <a:off x="3468663" y="289527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28" name="Google Shape;128;p17"/>
          <p:cNvSpPr/>
          <p:nvPr/>
        </p:nvSpPr>
        <p:spPr>
          <a:xfrm>
            <a:off x="4254089" y="1497787"/>
            <a:ext cx="598974" cy="598352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4773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ZA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What is </a:t>
            </a:r>
            <a:r>
              <a:rPr lang="en-ZA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ZA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?</a:t>
            </a:r>
            <a:endParaRPr lang="en-US" b="1"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04330" y="1124999"/>
            <a:ext cx="8229695" cy="18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The JavaScript 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this</a:t>
            </a: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 keyword refers to the object it belongs to.</a:t>
            </a:r>
          </a:p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It has different values depending on where it is used.</a:t>
            </a: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1115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ZA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This  Alone</a:t>
            </a:r>
            <a:endParaRPr lang="en-US" b="1"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04330" y="1124999"/>
            <a:ext cx="8229695" cy="18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When used alone, the owner is the Global object, so 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this</a:t>
            </a: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 refers to the Global object.</a:t>
            </a:r>
          </a:p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In a browser window the Global object is [object Window].</a:t>
            </a: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5" name="Google Shape;110;p16">
            <a:extLst>
              <a:ext uri="{FF2B5EF4-FFF2-40B4-BE49-F238E27FC236}">
                <a16:creationId xmlns:a16="http://schemas.microsoft.com/office/drawing/2014/main" id="{A56FCB05-3B5B-4F9E-B1A1-1F50B92DF045}"/>
              </a:ext>
            </a:extLst>
          </p:cNvPr>
          <p:cNvSpPr txBox="1">
            <a:spLocks/>
          </p:cNvSpPr>
          <p:nvPr/>
        </p:nvSpPr>
        <p:spPr>
          <a:xfrm>
            <a:off x="509975" y="2653748"/>
            <a:ext cx="8229695" cy="247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tx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let x = this;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x now contains a reference to the window object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672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ZA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This in a Function</a:t>
            </a:r>
            <a:endParaRPr lang="en-US" b="1"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04330" y="1124999"/>
            <a:ext cx="8229695" cy="18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In a JavaScript function, the owner of the function is the default binding for 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this</a:t>
            </a: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</a:p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So, in a function, this refers to the Global object [object Window].</a:t>
            </a: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5" name="Google Shape;110;p16">
            <a:extLst>
              <a:ext uri="{FF2B5EF4-FFF2-40B4-BE49-F238E27FC236}">
                <a16:creationId xmlns:a16="http://schemas.microsoft.com/office/drawing/2014/main" id="{A56FCB05-3B5B-4F9E-B1A1-1F50B92DF045}"/>
              </a:ext>
            </a:extLst>
          </p:cNvPr>
          <p:cNvSpPr txBox="1">
            <a:spLocks/>
          </p:cNvSpPr>
          <p:nvPr/>
        </p:nvSpPr>
        <p:spPr>
          <a:xfrm>
            <a:off x="524012" y="2163064"/>
            <a:ext cx="8229695" cy="247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tx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function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myFunction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return this;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calling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myFunction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will return the window object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endParaRPr lang="en-US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let x =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myFunction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x contains a reference to the window object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905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ZA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This in a Function (strict mode)</a:t>
            </a:r>
            <a:endParaRPr lang="en-US" b="1"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04330" y="1124999"/>
            <a:ext cx="8229695" cy="18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JavaScript strict mode does not allow default binding.</a:t>
            </a:r>
          </a:p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So, when used in a function, in strict mode, 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this</a:t>
            </a: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 is undefined.</a:t>
            </a: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5" name="Google Shape;110;p16">
            <a:extLst>
              <a:ext uri="{FF2B5EF4-FFF2-40B4-BE49-F238E27FC236}">
                <a16:creationId xmlns:a16="http://schemas.microsoft.com/office/drawing/2014/main" id="{A56FCB05-3B5B-4F9E-B1A1-1F50B92DF045}"/>
              </a:ext>
            </a:extLst>
          </p:cNvPr>
          <p:cNvSpPr txBox="1">
            <a:spLocks/>
          </p:cNvSpPr>
          <p:nvPr/>
        </p:nvSpPr>
        <p:spPr>
          <a:xfrm>
            <a:off x="509975" y="2653748"/>
            <a:ext cx="8229695" cy="247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tx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"use strict";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function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myFunction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return this;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5236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ZA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this in Event Handlers</a:t>
            </a:r>
            <a:endParaRPr lang="en-US" b="1"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04330" y="1124999"/>
            <a:ext cx="8229695" cy="18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In HTML event handlers 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this</a:t>
            </a: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 refers to the HTML element that received the event.</a:t>
            </a: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5" name="Google Shape;110;p16">
            <a:extLst>
              <a:ext uri="{FF2B5EF4-FFF2-40B4-BE49-F238E27FC236}">
                <a16:creationId xmlns:a16="http://schemas.microsoft.com/office/drawing/2014/main" id="{A56FCB05-3B5B-4F9E-B1A1-1F50B92DF045}"/>
              </a:ext>
            </a:extLst>
          </p:cNvPr>
          <p:cNvSpPr txBox="1">
            <a:spLocks/>
          </p:cNvSpPr>
          <p:nvPr/>
        </p:nvSpPr>
        <p:spPr>
          <a:xfrm>
            <a:off x="509975" y="2653748"/>
            <a:ext cx="8229695" cy="247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tx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&lt;button onclick="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this.style.display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='none'"&gt;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Click to Remove Me!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&lt;/button&gt;</a:t>
            </a: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400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ctrTitle" idx="4294967295"/>
          </p:nvPr>
        </p:nvSpPr>
        <p:spPr>
          <a:xfrm>
            <a:off x="685800" y="2811715"/>
            <a:ext cx="7772400" cy="7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tx1"/>
                </a:solidFill>
              </a:rPr>
              <a:t>Scope</a:t>
            </a:r>
            <a:endParaRPr sz="6000" b="1" dirty="0">
              <a:solidFill>
                <a:schemeClr val="tx1"/>
              </a:solidFill>
            </a:endParaRPr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4294967295"/>
          </p:nvPr>
        </p:nvSpPr>
        <p:spPr>
          <a:xfrm>
            <a:off x="685800" y="3663300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solidFill>
                <a:schemeClr val="tx1"/>
              </a:solidFill>
            </a:endParaRPr>
          </a:p>
        </p:txBody>
      </p:sp>
      <p:grpSp>
        <p:nvGrpSpPr>
          <p:cNvPr id="118" name="Google Shape;118;p17"/>
          <p:cNvGrpSpPr/>
          <p:nvPr/>
        </p:nvGrpSpPr>
        <p:grpSpPr>
          <a:xfrm>
            <a:off x="3384426" y="567049"/>
            <a:ext cx="2222406" cy="2111795"/>
            <a:chOff x="3075562" y="756050"/>
            <a:chExt cx="2931161" cy="2815726"/>
          </a:xfrm>
        </p:grpSpPr>
        <p:sp>
          <p:nvSpPr>
            <p:cNvPr id="119" name="Google Shape;119;p17"/>
            <p:cNvSpPr/>
            <p:nvPr/>
          </p:nvSpPr>
          <p:spPr>
            <a:xfrm>
              <a:off x="3950843" y="1762696"/>
              <a:ext cx="1326900" cy="1326900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3472643" y="1284496"/>
              <a:ext cx="2283300" cy="228330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5883273" y="1280600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2" name="Google Shape;122;p17"/>
            <p:cNvSpPr/>
            <p:nvPr/>
          </p:nvSpPr>
          <p:spPr>
            <a:xfrm rot="-5400000">
              <a:off x="4546838" y="-55875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3" name="Google Shape;123;p17"/>
            <p:cNvSpPr/>
            <p:nvPr/>
          </p:nvSpPr>
          <p:spPr>
            <a:xfrm rot="-5400000">
              <a:off x="3075562" y="756050"/>
              <a:ext cx="1326900" cy="132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4" name="Google Shape;124;p17"/>
            <p:cNvCxnSpPr/>
            <p:nvPr/>
          </p:nvCxnSpPr>
          <p:spPr>
            <a:xfrm>
              <a:off x="3480293" y="1292146"/>
              <a:ext cx="2268000" cy="22680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17"/>
            <p:cNvCxnSpPr>
              <a:endCxn id="119" idx="7"/>
            </p:cNvCxnSpPr>
            <p:nvPr/>
          </p:nvCxnSpPr>
          <p:spPr>
            <a:xfrm flipH="1">
              <a:off x="5083423" y="128051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17"/>
            <p:cNvCxnSpPr/>
            <p:nvPr/>
          </p:nvCxnSpPr>
          <p:spPr>
            <a:xfrm>
              <a:off x="3345288" y="1288325"/>
              <a:ext cx="0" cy="22833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  <p:cxnSp>
          <p:nvCxnSpPr>
            <p:cNvPr id="127" name="Google Shape;127;p17"/>
            <p:cNvCxnSpPr>
              <a:stCxn id="119" idx="3"/>
            </p:cNvCxnSpPr>
            <p:nvPr/>
          </p:nvCxnSpPr>
          <p:spPr>
            <a:xfrm flipH="1">
              <a:off x="3468663" y="289527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28" name="Google Shape;128;p17"/>
          <p:cNvSpPr/>
          <p:nvPr/>
        </p:nvSpPr>
        <p:spPr>
          <a:xfrm>
            <a:off x="4254089" y="1497787"/>
            <a:ext cx="598974" cy="598352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0936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ZA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Block Scope</a:t>
            </a:r>
            <a:endParaRPr lang="en-US" b="1"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04330" y="1124999"/>
            <a:ext cx="8229695" cy="18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let and const</a:t>
            </a:r>
          </a:p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Variables can only be used in the block { } that they are declared.</a:t>
            </a:r>
          </a:p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Variables can only be used </a:t>
            </a:r>
            <a:r>
              <a:rPr lang="en-US" sz="1600" b="1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after </a:t>
            </a: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they are declared.</a:t>
            </a:r>
            <a:endParaRPr lang="en-US" sz="1600" b="1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5" name="Google Shape;110;p16">
            <a:extLst>
              <a:ext uri="{FF2B5EF4-FFF2-40B4-BE49-F238E27FC236}">
                <a16:creationId xmlns:a16="http://schemas.microsoft.com/office/drawing/2014/main" id="{A56FCB05-3B5B-4F9E-B1A1-1F50B92DF045}"/>
              </a:ext>
            </a:extLst>
          </p:cNvPr>
          <p:cNvSpPr txBox="1">
            <a:spLocks/>
          </p:cNvSpPr>
          <p:nvPr/>
        </p:nvSpPr>
        <p:spPr>
          <a:xfrm>
            <a:off x="509975" y="2653748"/>
            <a:ext cx="8229695" cy="247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tx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let x = 2;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// x CAN be used here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x can NOT be used here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6654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ZA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Block Scope</a:t>
            </a:r>
            <a:endParaRPr lang="en-US" b="1"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04330" y="1124999"/>
            <a:ext cx="8229695" cy="18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Block scope does not apply to var.</a:t>
            </a:r>
          </a:p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Variables can be used outside the block { } that they are declared.</a:t>
            </a: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5" name="Google Shape;110;p16">
            <a:extLst>
              <a:ext uri="{FF2B5EF4-FFF2-40B4-BE49-F238E27FC236}">
                <a16:creationId xmlns:a16="http://schemas.microsoft.com/office/drawing/2014/main" id="{A56FCB05-3B5B-4F9E-B1A1-1F50B92DF045}"/>
              </a:ext>
            </a:extLst>
          </p:cNvPr>
          <p:cNvSpPr txBox="1">
            <a:spLocks/>
          </p:cNvSpPr>
          <p:nvPr/>
        </p:nvSpPr>
        <p:spPr>
          <a:xfrm>
            <a:off x="404330" y="2309014"/>
            <a:ext cx="8229695" cy="247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tx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var x = 2;</a:t>
            </a:r>
          </a:p>
          <a:p>
            <a:pPr marL="0" indent="0">
              <a:buClr>
                <a:schemeClr val="tx1"/>
              </a:buClr>
              <a:buNone/>
            </a:pPr>
            <a:endParaRPr lang="en-US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// x CAN be used here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x CAN also be used here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224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JavaScript Part 4</a:t>
            </a:r>
            <a:endParaRPr b="1"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04330" y="1125000"/>
            <a:ext cx="8229695" cy="3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Cousine" panose="020B0604020202020204" charset="0"/>
                <a:ea typeface="Times New Roman" panose="02020603050405020304" pitchFamily="18" charset="0"/>
                <a:cs typeface="Cousine" panose="020B0604020202020204" charset="0"/>
              </a:rPr>
              <a:t>Style Guide</a:t>
            </a:r>
          </a:p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This</a:t>
            </a:r>
            <a:r>
              <a:rPr lang="en-US" sz="1600" dirty="0">
                <a:latin typeface="Cousine" panose="020B0604020202020204" charset="0"/>
                <a:ea typeface="Times New Roman" panose="02020603050405020304" pitchFamily="18" charset="0"/>
                <a:cs typeface="Cousine" panose="020B0604020202020204" charset="0"/>
              </a:rPr>
              <a:t> keyword</a:t>
            </a:r>
          </a:p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Cousine" panose="020B0604020202020204" charset="0"/>
                <a:ea typeface="Times New Roman" panose="02020603050405020304" pitchFamily="18" charset="0"/>
                <a:cs typeface="Cousine" panose="020B0604020202020204" charset="0"/>
              </a:rPr>
              <a:t>Scope</a:t>
            </a:r>
          </a:p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Cousine" panose="020B0604020202020204" charset="0"/>
                <a:ea typeface="Times New Roman" panose="02020603050405020304" pitchFamily="18" charset="0"/>
                <a:cs typeface="Cousine" panose="020B0604020202020204" charset="0"/>
              </a:rPr>
              <a:t>Forms</a:t>
            </a:r>
          </a:p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Cousine" panose="020B0604020202020204" charset="0"/>
                <a:ea typeface="Times New Roman" panose="02020603050405020304" pitchFamily="18" charset="0"/>
                <a:cs typeface="Cousine" panose="020B0604020202020204" charset="0"/>
              </a:rPr>
              <a:t>Debugging</a:t>
            </a:r>
          </a:p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Cousine" panose="020B0604020202020204" charset="0"/>
                <a:ea typeface="Times New Roman" panose="02020603050405020304" pitchFamily="18" charset="0"/>
                <a:cs typeface="Cousine" panose="020B0604020202020204" charset="0"/>
              </a:rPr>
              <a:t>Errors</a:t>
            </a:r>
          </a:p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Cousine" panose="020B0604020202020204" charset="0"/>
                <a:ea typeface="Times New Roman" panose="02020603050405020304" pitchFamily="18" charset="0"/>
                <a:cs typeface="Cousine" panose="020B0604020202020204" charset="0"/>
              </a:rPr>
              <a:t>Classes</a:t>
            </a:r>
          </a:p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Cousine" panose="020B0604020202020204" charset="0"/>
                <a:ea typeface="Times New Roman" panose="02020603050405020304" pitchFamily="18" charset="0"/>
                <a:cs typeface="Cousine" panose="020B0604020202020204" charset="0"/>
              </a:rPr>
              <a:t>Reserved Words</a:t>
            </a:r>
          </a:p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Cousine" panose="020B0604020202020204" charset="0"/>
                <a:ea typeface="Times New Roman" panose="02020603050405020304" pitchFamily="18" charset="0"/>
                <a:cs typeface="Cousine" panose="020B0604020202020204" charset="0"/>
              </a:rPr>
              <a:t>Best Practices</a:t>
            </a:r>
            <a:endParaRPr lang="en-ZA" sz="1600" dirty="0">
              <a:latin typeface="Cousine" panose="020B0604020202020204" charset="0"/>
              <a:ea typeface="Times New Roman" panose="02020603050405020304" pitchFamily="18" charset="0"/>
              <a:cs typeface="Cousine" panose="020B0604020202020204" charset="0"/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5" name="Google Shape;358;p36">
            <a:extLst>
              <a:ext uri="{FF2B5EF4-FFF2-40B4-BE49-F238E27FC236}">
                <a16:creationId xmlns:a16="http://schemas.microsoft.com/office/drawing/2014/main" id="{46E8180D-7BB0-4214-94D6-747728476737}"/>
              </a:ext>
            </a:extLst>
          </p:cNvPr>
          <p:cNvSpPr/>
          <p:nvPr/>
        </p:nvSpPr>
        <p:spPr>
          <a:xfrm>
            <a:off x="8292607" y="342403"/>
            <a:ext cx="461100" cy="439676"/>
          </a:xfrm>
          <a:custGeom>
            <a:avLst/>
            <a:gdLst/>
            <a:ahLst/>
            <a:cxnLst/>
            <a:rect l="l" t="t" r="r" b="b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8883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ZA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Block Scope</a:t>
            </a:r>
            <a:endParaRPr lang="en-US" b="1"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04330" y="1124999"/>
            <a:ext cx="8229695" cy="18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20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let exercise </a:t>
            </a: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5" name="Google Shape;110;p16">
            <a:extLst>
              <a:ext uri="{FF2B5EF4-FFF2-40B4-BE49-F238E27FC236}">
                <a16:creationId xmlns:a16="http://schemas.microsoft.com/office/drawing/2014/main" id="{A56FCB05-3B5B-4F9E-B1A1-1F50B92DF045}"/>
              </a:ext>
            </a:extLst>
          </p:cNvPr>
          <p:cNvSpPr txBox="1">
            <a:spLocks/>
          </p:cNvSpPr>
          <p:nvPr/>
        </p:nvSpPr>
        <p:spPr>
          <a:xfrm>
            <a:off x="509975" y="1903514"/>
            <a:ext cx="8229695" cy="247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tx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let x = 2;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Clr>
                <a:schemeClr val="tx1"/>
              </a:buClr>
              <a:buNone/>
            </a:pPr>
            <a:endParaRPr lang="en-US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let y = x; // what will the value of y be here?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647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ZA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Block Scope</a:t>
            </a:r>
            <a:endParaRPr lang="en-US" b="1"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04330" y="1124999"/>
            <a:ext cx="8229695" cy="18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20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let exercise </a:t>
            </a: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5" name="Google Shape;110;p16">
            <a:extLst>
              <a:ext uri="{FF2B5EF4-FFF2-40B4-BE49-F238E27FC236}">
                <a16:creationId xmlns:a16="http://schemas.microsoft.com/office/drawing/2014/main" id="{A56FCB05-3B5B-4F9E-B1A1-1F50B92DF045}"/>
              </a:ext>
            </a:extLst>
          </p:cNvPr>
          <p:cNvSpPr txBox="1">
            <a:spLocks/>
          </p:cNvSpPr>
          <p:nvPr/>
        </p:nvSpPr>
        <p:spPr>
          <a:xfrm>
            <a:off x="509975" y="1903514"/>
            <a:ext cx="8229695" cy="247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tx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let x = 2;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Clr>
                <a:schemeClr val="tx1"/>
              </a:buClr>
              <a:buNone/>
            </a:pPr>
            <a:endParaRPr lang="en-US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let y = x; 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endParaRPr lang="en-US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y and x are undefined because x is declared using the let keyword and let obeys block scope.</a:t>
            </a: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516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ZA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Block Scope</a:t>
            </a:r>
            <a:endParaRPr lang="en-US" b="1"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04330" y="1124999"/>
            <a:ext cx="8229695" cy="18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20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var exercise </a:t>
            </a: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5" name="Google Shape;110;p16">
            <a:extLst>
              <a:ext uri="{FF2B5EF4-FFF2-40B4-BE49-F238E27FC236}">
                <a16:creationId xmlns:a16="http://schemas.microsoft.com/office/drawing/2014/main" id="{A56FCB05-3B5B-4F9E-B1A1-1F50B92DF045}"/>
              </a:ext>
            </a:extLst>
          </p:cNvPr>
          <p:cNvSpPr txBox="1">
            <a:spLocks/>
          </p:cNvSpPr>
          <p:nvPr/>
        </p:nvSpPr>
        <p:spPr>
          <a:xfrm>
            <a:off x="509975" y="1903514"/>
            <a:ext cx="8229695" cy="247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tx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var x = 2;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endParaRPr lang="en-US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let y = x; // what will the value of y be here?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060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ZA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Block Scope</a:t>
            </a:r>
            <a:endParaRPr lang="en-US" b="1"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04330" y="1124999"/>
            <a:ext cx="8229695" cy="18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20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var exercise </a:t>
            </a: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5" name="Google Shape;110;p16">
            <a:extLst>
              <a:ext uri="{FF2B5EF4-FFF2-40B4-BE49-F238E27FC236}">
                <a16:creationId xmlns:a16="http://schemas.microsoft.com/office/drawing/2014/main" id="{A56FCB05-3B5B-4F9E-B1A1-1F50B92DF045}"/>
              </a:ext>
            </a:extLst>
          </p:cNvPr>
          <p:cNvSpPr txBox="1">
            <a:spLocks/>
          </p:cNvSpPr>
          <p:nvPr/>
        </p:nvSpPr>
        <p:spPr>
          <a:xfrm>
            <a:off x="509975" y="1903514"/>
            <a:ext cx="8229695" cy="247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tx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var x = 2;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endParaRPr lang="en-US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let y = x; 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endParaRPr lang="en-US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y is 2 and x is also 2 because var does not obey block scope.</a:t>
            </a: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8788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ZA" b="1" dirty="0">
                <a:solidFill>
                  <a:srgbClr val="000000"/>
                </a:solidFill>
                <a:latin typeface="Segoe UI" panose="020B0502040204020203" pitchFamily="34" charset="0"/>
              </a:rPr>
              <a:t>Function</a:t>
            </a:r>
            <a:r>
              <a:rPr lang="en-ZA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Scope</a:t>
            </a:r>
            <a:endParaRPr lang="en-US" b="1"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04330" y="1124999"/>
            <a:ext cx="8229695" cy="18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Function scope applies to var, let and const.</a:t>
            </a:r>
          </a:p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Variables declared in a function can only be used inside of that function.</a:t>
            </a:r>
          </a:p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Variables declared inside of a function become local to that function aka Local scope.</a:t>
            </a:r>
          </a:p>
          <a:p>
            <a:pPr marL="285750" indent="-285750">
              <a:buClr>
                <a:schemeClr val="tx1"/>
              </a:buClr>
            </a:pPr>
            <a:endParaRPr lang="en-US" sz="16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285750" indent="-285750">
              <a:buClr>
                <a:schemeClr val="tx1"/>
              </a:buClr>
            </a:pPr>
            <a:endParaRPr lang="en-US" sz="16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5" name="Google Shape;110;p16">
            <a:extLst>
              <a:ext uri="{FF2B5EF4-FFF2-40B4-BE49-F238E27FC236}">
                <a16:creationId xmlns:a16="http://schemas.microsoft.com/office/drawing/2014/main" id="{A56FCB05-3B5B-4F9E-B1A1-1F50B92DF045}"/>
              </a:ext>
            </a:extLst>
          </p:cNvPr>
          <p:cNvSpPr txBox="1">
            <a:spLocks/>
          </p:cNvSpPr>
          <p:nvPr/>
        </p:nvSpPr>
        <p:spPr>
          <a:xfrm>
            <a:off x="509975" y="2024999"/>
            <a:ext cx="8229695" cy="247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tx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x can NOT be used here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function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myFunction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(){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let x = 2;</a:t>
            </a:r>
          </a:p>
          <a:p>
            <a:pPr marL="0" indent="0">
              <a:buClr>
                <a:schemeClr val="tx1"/>
              </a:buClr>
              <a:buNone/>
            </a:pPr>
            <a:endParaRPr lang="en-US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// x CAN only be used here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x can NOT be used here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0372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ZA" b="1" dirty="0">
                <a:solidFill>
                  <a:srgbClr val="000000"/>
                </a:solidFill>
                <a:latin typeface="Segoe UI" panose="020B0502040204020203" pitchFamily="34" charset="0"/>
              </a:rPr>
              <a:t>Function</a:t>
            </a:r>
            <a:r>
              <a:rPr lang="en-ZA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Scope</a:t>
            </a:r>
            <a:endParaRPr lang="en-US" b="1"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04330" y="1124999"/>
            <a:ext cx="8229695" cy="18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tx1"/>
              </a:buClr>
            </a:pPr>
            <a:r>
              <a:rPr lang="en-US" sz="20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Exercise</a:t>
            </a:r>
          </a:p>
          <a:p>
            <a:pPr marL="285750" indent="-285750">
              <a:buClr>
                <a:schemeClr val="tx1"/>
              </a:buClr>
            </a:pPr>
            <a:endParaRPr lang="en-US" sz="16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5" name="Google Shape;110;p16">
            <a:extLst>
              <a:ext uri="{FF2B5EF4-FFF2-40B4-BE49-F238E27FC236}">
                <a16:creationId xmlns:a16="http://schemas.microsoft.com/office/drawing/2014/main" id="{A56FCB05-3B5B-4F9E-B1A1-1F50B92DF045}"/>
              </a:ext>
            </a:extLst>
          </p:cNvPr>
          <p:cNvSpPr txBox="1">
            <a:spLocks/>
          </p:cNvSpPr>
          <p:nvPr/>
        </p:nvSpPr>
        <p:spPr>
          <a:xfrm>
            <a:off x="509975" y="1789043"/>
            <a:ext cx="8229695" cy="199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tx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function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myFunction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(){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let x = 2;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let y = x; // what is the value of y?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endParaRPr lang="en-US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let z = x; // what is the value of z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420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ZA" b="1" dirty="0">
                <a:solidFill>
                  <a:srgbClr val="000000"/>
                </a:solidFill>
                <a:latin typeface="Segoe UI" panose="020B0502040204020203" pitchFamily="34" charset="0"/>
              </a:rPr>
              <a:t>Function</a:t>
            </a:r>
            <a:r>
              <a:rPr lang="en-ZA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Scope</a:t>
            </a:r>
            <a:endParaRPr lang="en-US" b="1"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04330" y="1124999"/>
            <a:ext cx="8229695" cy="18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tx1"/>
              </a:buClr>
            </a:pPr>
            <a:r>
              <a:rPr lang="en-US" sz="20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Exercise</a:t>
            </a:r>
          </a:p>
          <a:p>
            <a:pPr marL="285750" indent="-285750">
              <a:buClr>
                <a:schemeClr val="tx1"/>
              </a:buClr>
            </a:pPr>
            <a:endParaRPr lang="en-US" sz="16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5" name="Google Shape;110;p16">
            <a:extLst>
              <a:ext uri="{FF2B5EF4-FFF2-40B4-BE49-F238E27FC236}">
                <a16:creationId xmlns:a16="http://schemas.microsoft.com/office/drawing/2014/main" id="{A56FCB05-3B5B-4F9E-B1A1-1F50B92DF045}"/>
              </a:ext>
            </a:extLst>
          </p:cNvPr>
          <p:cNvSpPr txBox="1">
            <a:spLocks/>
          </p:cNvSpPr>
          <p:nvPr/>
        </p:nvSpPr>
        <p:spPr>
          <a:xfrm>
            <a:off x="509975" y="1685747"/>
            <a:ext cx="8229695" cy="247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tx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function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myFunction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(){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let x = 2;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let y = x; // y is 2 because x is in scope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endParaRPr lang="en-US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let z = x; 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z is undefined because x is out of scope and also undefined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6084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ZA" b="1" dirty="0">
                <a:solidFill>
                  <a:srgbClr val="000000"/>
                </a:solidFill>
                <a:latin typeface="Segoe UI" panose="020B0502040204020203" pitchFamily="34" charset="0"/>
              </a:rPr>
              <a:t>Local</a:t>
            </a:r>
            <a:r>
              <a:rPr lang="en-ZA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Scope</a:t>
            </a:r>
            <a:endParaRPr lang="en-US" b="1"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04330" y="1124999"/>
            <a:ext cx="8229695" cy="18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Variables declared inside of a function become local to that function.</a:t>
            </a: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5" name="Google Shape;110;p16">
            <a:extLst>
              <a:ext uri="{FF2B5EF4-FFF2-40B4-BE49-F238E27FC236}">
                <a16:creationId xmlns:a16="http://schemas.microsoft.com/office/drawing/2014/main" id="{A56FCB05-3B5B-4F9E-B1A1-1F50B92DF045}"/>
              </a:ext>
            </a:extLst>
          </p:cNvPr>
          <p:cNvSpPr txBox="1">
            <a:spLocks/>
          </p:cNvSpPr>
          <p:nvPr/>
        </p:nvSpPr>
        <p:spPr>
          <a:xfrm>
            <a:off x="509975" y="2024999"/>
            <a:ext cx="8229695" cy="247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tx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x can NOT be used here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endParaRPr lang="en-US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function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myFunction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(){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let x = 5;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// x CAN be used in the function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x can NOT be used here as well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1236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ZA" b="1" dirty="0">
                <a:solidFill>
                  <a:srgbClr val="000000"/>
                </a:solidFill>
                <a:latin typeface="Segoe UI" panose="020B0502040204020203" pitchFamily="34" charset="0"/>
              </a:rPr>
              <a:t>Global</a:t>
            </a:r>
            <a:r>
              <a:rPr lang="en-ZA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Scope</a:t>
            </a:r>
            <a:endParaRPr lang="en-US" b="1"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04330" y="1124999"/>
            <a:ext cx="8229695" cy="18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Variables declared outside of a function are in the global scope and can be accessed anywhere even in functions.</a:t>
            </a: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5" name="Google Shape;110;p16">
            <a:extLst>
              <a:ext uri="{FF2B5EF4-FFF2-40B4-BE49-F238E27FC236}">
                <a16:creationId xmlns:a16="http://schemas.microsoft.com/office/drawing/2014/main" id="{A56FCB05-3B5B-4F9E-B1A1-1F50B92DF045}"/>
              </a:ext>
            </a:extLst>
          </p:cNvPr>
          <p:cNvSpPr txBox="1">
            <a:spLocks/>
          </p:cNvSpPr>
          <p:nvPr/>
        </p:nvSpPr>
        <p:spPr>
          <a:xfrm>
            <a:off x="509975" y="2024999"/>
            <a:ext cx="8229695" cy="247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tx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let x = 2;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x CAN be used here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endParaRPr lang="en-US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function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myFunction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(){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// x CAN be used in the function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x can be used here as well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6802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ZA" b="1" dirty="0">
                <a:solidFill>
                  <a:srgbClr val="000000"/>
                </a:solidFill>
                <a:latin typeface="Segoe UI" panose="020B0502040204020203" pitchFamily="34" charset="0"/>
              </a:rPr>
              <a:t>Automatic Global</a:t>
            </a:r>
            <a:r>
              <a:rPr lang="en-ZA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Scope</a:t>
            </a:r>
            <a:endParaRPr lang="en-US" b="1"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04330" y="1124999"/>
            <a:ext cx="8229695" cy="18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Variables declared without using var, let or const are accessible in the global scope.</a:t>
            </a:r>
          </a:p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Running your code in strict mode will prevent this behavior.</a:t>
            </a: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5" name="Google Shape;110;p16">
            <a:extLst>
              <a:ext uri="{FF2B5EF4-FFF2-40B4-BE49-F238E27FC236}">
                <a16:creationId xmlns:a16="http://schemas.microsoft.com/office/drawing/2014/main" id="{A56FCB05-3B5B-4F9E-B1A1-1F50B92DF045}"/>
              </a:ext>
            </a:extLst>
          </p:cNvPr>
          <p:cNvSpPr txBox="1">
            <a:spLocks/>
          </p:cNvSpPr>
          <p:nvPr/>
        </p:nvSpPr>
        <p:spPr>
          <a:xfrm>
            <a:off x="509975" y="2024999"/>
            <a:ext cx="8229695" cy="247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tx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myName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CAN be used here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endParaRPr lang="en-US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function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myFunction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(){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myName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= “Nikki”;	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// x CAN be used in the function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myName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can be used here as well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565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ctrTitle" idx="4294967295"/>
          </p:nvPr>
        </p:nvSpPr>
        <p:spPr>
          <a:xfrm>
            <a:off x="685800" y="2811715"/>
            <a:ext cx="7772400" cy="7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tx1"/>
                </a:solidFill>
              </a:rPr>
              <a:t>Style Guide</a:t>
            </a:r>
            <a:endParaRPr sz="6000" b="1" dirty="0">
              <a:solidFill>
                <a:schemeClr val="tx1"/>
              </a:solidFill>
            </a:endParaRPr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4294967295"/>
          </p:nvPr>
        </p:nvSpPr>
        <p:spPr>
          <a:xfrm>
            <a:off x="685800" y="3663300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ZA" sz="1800" dirty="0">
                <a:solidFill>
                  <a:schemeClr val="tx1"/>
                </a:solidFill>
              </a:rPr>
              <a:t>JavaScript Coding Conventions</a:t>
            </a:r>
          </a:p>
        </p:txBody>
      </p:sp>
      <p:grpSp>
        <p:nvGrpSpPr>
          <p:cNvPr id="118" name="Google Shape;118;p17"/>
          <p:cNvGrpSpPr/>
          <p:nvPr/>
        </p:nvGrpSpPr>
        <p:grpSpPr>
          <a:xfrm>
            <a:off x="3384426" y="567049"/>
            <a:ext cx="2222406" cy="2111795"/>
            <a:chOff x="3075562" y="756050"/>
            <a:chExt cx="2931161" cy="2815726"/>
          </a:xfrm>
        </p:grpSpPr>
        <p:sp>
          <p:nvSpPr>
            <p:cNvPr id="119" name="Google Shape;119;p17"/>
            <p:cNvSpPr/>
            <p:nvPr/>
          </p:nvSpPr>
          <p:spPr>
            <a:xfrm>
              <a:off x="3950843" y="1762696"/>
              <a:ext cx="1326900" cy="1326900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3472643" y="1284496"/>
              <a:ext cx="2283300" cy="228330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5883273" y="1280600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2" name="Google Shape;122;p17"/>
            <p:cNvSpPr/>
            <p:nvPr/>
          </p:nvSpPr>
          <p:spPr>
            <a:xfrm rot="-5400000">
              <a:off x="4546838" y="-55875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3" name="Google Shape;123;p17"/>
            <p:cNvSpPr/>
            <p:nvPr/>
          </p:nvSpPr>
          <p:spPr>
            <a:xfrm rot="-5400000">
              <a:off x="3075562" y="756050"/>
              <a:ext cx="1326900" cy="132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4" name="Google Shape;124;p17"/>
            <p:cNvCxnSpPr/>
            <p:nvPr/>
          </p:nvCxnSpPr>
          <p:spPr>
            <a:xfrm>
              <a:off x="3480293" y="1292146"/>
              <a:ext cx="2268000" cy="22680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17"/>
            <p:cNvCxnSpPr>
              <a:endCxn id="119" idx="7"/>
            </p:cNvCxnSpPr>
            <p:nvPr/>
          </p:nvCxnSpPr>
          <p:spPr>
            <a:xfrm flipH="1">
              <a:off x="5083423" y="128051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17"/>
            <p:cNvCxnSpPr/>
            <p:nvPr/>
          </p:nvCxnSpPr>
          <p:spPr>
            <a:xfrm>
              <a:off x="3345288" y="1288325"/>
              <a:ext cx="0" cy="22833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  <p:cxnSp>
          <p:nvCxnSpPr>
            <p:cNvPr id="127" name="Google Shape;127;p17"/>
            <p:cNvCxnSpPr>
              <a:stCxn id="119" idx="3"/>
            </p:cNvCxnSpPr>
            <p:nvPr/>
          </p:nvCxnSpPr>
          <p:spPr>
            <a:xfrm flipH="1">
              <a:off x="3468663" y="289527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28" name="Google Shape;128;p17"/>
          <p:cNvSpPr/>
          <p:nvPr/>
        </p:nvSpPr>
        <p:spPr>
          <a:xfrm>
            <a:off x="4254089" y="1497787"/>
            <a:ext cx="598974" cy="598352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55557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ctrTitle" idx="4294967295"/>
          </p:nvPr>
        </p:nvSpPr>
        <p:spPr>
          <a:xfrm>
            <a:off x="685800" y="2811715"/>
            <a:ext cx="7772400" cy="7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tx1"/>
                </a:solidFill>
              </a:rPr>
              <a:t>Forms</a:t>
            </a:r>
            <a:endParaRPr sz="6000" b="1" dirty="0">
              <a:solidFill>
                <a:schemeClr val="tx1"/>
              </a:solidFill>
            </a:endParaRPr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4294967295"/>
          </p:nvPr>
        </p:nvSpPr>
        <p:spPr>
          <a:xfrm>
            <a:off x="685800" y="3663300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solidFill>
                <a:schemeClr val="tx1"/>
              </a:solidFill>
            </a:endParaRPr>
          </a:p>
        </p:txBody>
      </p:sp>
      <p:grpSp>
        <p:nvGrpSpPr>
          <p:cNvPr id="118" name="Google Shape;118;p17"/>
          <p:cNvGrpSpPr/>
          <p:nvPr/>
        </p:nvGrpSpPr>
        <p:grpSpPr>
          <a:xfrm>
            <a:off x="3384426" y="567049"/>
            <a:ext cx="2222406" cy="2111795"/>
            <a:chOff x="3075562" y="756050"/>
            <a:chExt cx="2931161" cy="2815726"/>
          </a:xfrm>
        </p:grpSpPr>
        <p:sp>
          <p:nvSpPr>
            <p:cNvPr id="119" name="Google Shape;119;p17"/>
            <p:cNvSpPr/>
            <p:nvPr/>
          </p:nvSpPr>
          <p:spPr>
            <a:xfrm>
              <a:off x="3950843" y="1762696"/>
              <a:ext cx="1326900" cy="1326900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3472643" y="1284496"/>
              <a:ext cx="2283300" cy="228330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5883273" y="1280600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2" name="Google Shape;122;p17"/>
            <p:cNvSpPr/>
            <p:nvPr/>
          </p:nvSpPr>
          <p:spPr>
            <a:xfrm rot="-5400000">
              <a:off x="4546838" y="-55875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3" name="Google Shape;123;p17"/>
            <p:cNvSpPr/>
            <p:nvPr/>
          </p:nvSpPr>
          <p:spPr>
            <a:xfrm rot="-5400000">
              <a:off x="3075562" y="756050"/>
              <a:ext cx="1326900" cy="132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4" name="Google Shape;124;p17"/>
            <p:cNvCxnSpPr/>
            <p:nvPr/>
          </p:nvCxnSpPr>
          <p:spPr>
            <a:xfrm>
              <a:off x="3480293" y="1292146"/>
              <a:ext cx="2268000" cy="22680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17"/>
            <p:cNvCxnSpPr>
              <a:endCxn id="119" idx="7"/>
            </p:cNvCxnSpPr>
            <p:nvPr/>
          </p:nvCxnSpPr>
          <p:spPr>
            <a:xfrm flipH="1">
              <a:off x="5083423" y="128051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17"/>
            <p:cNvCxnSpPr/>
            <p:nvPr/>
          </p:nvCxnSpPr>
          <p:spPr>
            <a:xfrm>
              <a:off x="3345288" y="1288325"/>
              <a:ext cx="0" cy="22833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  <p:cxnSp>
          <p:nvCxnSpPr>
            <p:cNvPr id="127" name="Google Shape;127;p17"/>
            <p:cNvCxnSpPr>
              <a:stCxn id="119" idx="3"/>
            </p:cNvCxnSpPr>
            <p:nvPr/>
          </p:nvCxnSpPr>
          <p:spPr>
            <a:xfrm flipH="1">
              <a:off x="3468663" y="289527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28" name="Google Shape;128;p17"/>
          <p:cNvSpPr/>
          <p:nvPr/>
        </p:nvSpPr>
        <p:spPr>
          <a:xfrm>
            <a:off x="4254089" y="1497787"/>
            <a:ext cx="598974" cy="598352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67883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ZA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Forms</a:t>
            </a:r>
            <a:endParaRPr lang="en-US" b="1"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04330" y="1124999"/>
            <a:ext cx="8229695" cy="1364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Forms are used in webpages for the user to enter their required details that further send it to the server for processing. A form is also known as a web form or HTML form. 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Examples of form use are prevalent in e-commerce websites, online banking, online surveys to name a few.</a:t>
            </a: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5" name="Google Shape;110;p16">
            <a:extLst>
              <a:ext uri="{FF2B5EF4-FFF2-40B4-BE49-F238E27FC236}">
                <a16:creationId xmlns:a16="http://schemas.microsoft.com/office/drawing/2014/main" id="{A56FCB05-3B5B-4F9E-B1A1-1F50B92DF045}"/>
              </a:ext>
            </a:extLst>
          </p:cNvPr>
          <p:cNvSpPr txBox="1">
            <a:spLocks/>
          </p:cNvSpPr>
          <p:nvPr/>
        </p:nvSpPr>
        <p:spPr>
          <a:xfrm>
            <a:off x="509975" y="2653748"/>
            <a:ext cx="8229695" cy="247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tx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HTML form example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endParaRPr lang="en-US" sz="5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&lt;form name="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myForm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 action="/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action_page.php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onsubmit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="return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validateForm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()" method="post"&gt;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Name: &lt;input type="text" name="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fname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"&gt;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&lt;input type="submit" value="Submit"&gt;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&lt;/form&gt;</a:t>
            </a: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592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ZA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Forms</a:t>
            </a:r>
            <a:endParaRPr lang="en-US" b="1"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04330" y="1125000"/>
            <a:ext cx="8229695" cy="1081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name:		name you give the form</a:t>
            </a:r>
            <a:b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action:		where does it route to </a:t>
            </a:r>
            <a:b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en-US" sz="1600" dirty="0" err="1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onsubmit</a:t>
            </a: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:		JavaScript function triggered on submission	</a:t>
            </a: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5" name="Google Shape;110;p16">
            <a:extLst>
              <a:ext uri="{FF2B5EF4-FFF2-40B4-BE49-F238E27FC236}">
                <a16:creationId xmlns:a16="http://schemas.microsoft.com/office/drawing/2014/main" id="{A56FCB05-3B5B-4F9E-B1A1-1F50B92DF045}"/>
              </a:ext>
            </a:extLst>
          </p:cNvPr>
          <p:cNvSpPr txBox="1">
            <a:spLocks/>
          </p:cNvSpPr>
          <p:nvPr/>
        </p:nvSpPr>
        <p:spPr>
          <a:xfrm>
            <a:off x="509975" y="2653748"/>
            <a:ext cx="8229695" cy="247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tx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HTML form example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endParaRPr lang="en-US" sz="5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&lt;form name="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myExpenseForm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 action="/action_page.html"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onsubmit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="return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validateForm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()"&gt;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Name: &lt;input type="text" name="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fname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"&gt;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&lt;input type="submit" value="Submit"&gt;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&lt;/form&gt;</a:t>
            </a: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1378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ZA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Forms</a:t>
            </a:r>
            <a:endParaRPr lang="en-US" b="1" dirty="0"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5" name="Google Shape;110;p16">
            <a:extLst>
              <a:ext uri="{FF2B5EF4-FFF2-40B4-BE49-F238E27FC236}">
                <a16:creationId xmlns:a16="http://schemas.microsoft.com/office/drawing/2014/main" id="{A56FCB05-3B5B-4F9E-B1A1-1F50B92DF045}"/>
              </a:ext>
            </a:extLst>
          </p:cNvPr>
          <p:cNvSpPr txBox="1">
            <a:spLocks/>
          </p:cNvSpPr>
          <p:nvPr/>
        </p:nvSpPr>
        <p:spPr>
          <a:xfrm>
            <a:off x="524012" y="1063487"/>
            <a:ext cx="8229695" cy="4840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tx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HTML form example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&lt;form name="</a:t>
            </a:r>
            <a:r>
              <a:rPr lang="en-US" sz="12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myExpenseForm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 action="/action_page.html" </a:t>
            </a:r>
            <a:r>
              <a:rPr lang="en-US" sz="12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onsubmit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="return </a:t>
            </a:r>
            <a:r>
              <a:rPr lang="en-US" sz="12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validateForm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()"&gt;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Name: &lt;input type="text" name="</a:t>
            </a:r>
            <a:r>
              <a:rPr lang="en-US" sz="12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fname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"&gt;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&lt;input type="submit" value="Submit"&gt;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&lt;/form&gt;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endParaRPr lang="en-US" sz="1200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2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JavaScript 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2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function </a:t>
            </a:r>
            <a:r>
              <a:rPr lang="en-US" sz="12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validateForm</a:t>
            </a:r>
            <a:r>
              <a:rPr lang="en-US" sz="12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 {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2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let x = </a:t>
            </a:r>
            <a:r>
              <a:rPr lang="en-US" sz="12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document.forms</a:t>
            </a:r>
            <a:r>
              <a:rPr lang="en-US" sz="12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["</a:t>
            </a:r>
            <a:r>
              <a:rPr lang="en-US" sz="12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myExpenseForm</a:t>
            </a:r>
            <a:r>
              <a:rPr lang="en-US" sz="12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"]["</a:t>
            </a:r>
            <a:r>
              <a:rPr lang="en-US" sz="12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fname</a:t>
            </a:r>
            <a:r>
              <a:rPr lang="en-US" sz="12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"].value;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2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if (x == "") {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2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alert("Name must be filled out");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2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return false;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2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2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88312F-54B8-446E-A81D-2B3818FA3C89}"/>
              </a:ext>
            </a:extLst>
          </p:cNvPr>
          <p:cNvSpPr/>
          <p:nvPr/>
        </p:nvSpPr>
        <p:spPr>
          <a:xfrm>
            <a:off x="7026965" y="1302026"/>
            <a:ext cx="1496192" cy="5168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63A35F-0902-4004-9026-6829B455EF19}"/>
              </a:ext>
            </a:extLst>
          </p:cNvPr>
          <p:cNvSpPr/>
          <p:nvPr/>
        </p:nvSpPr>
        <p:spPr>
          <a:xfrm>
            <a:off x="1305339" y="2806148"/>
            <a:ext cx="1496192" cy="5168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167816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ZA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Form Validation</a:t>
            </a:r>
            <a:endParaRPr lang="en-US" b="1"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04330" y="1124999"/>
            <a:ext cx="8229695" cy="36954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You can choose to validate your form in JavaScript or by built-in </a:t>
            </a:r>
            <a:r>
              <a:rPr lang="fr-FR" sz="1600" dirty="0" err="1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Constraint</a:t>
            </a:r>
            <a:r>
              <a:rPr lang="fr-FR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 Validation HTML Input </a:t>
            </a:r>
            <a:r>
              <a:rPr lang="fr-FR" sz="1600" dirty="0" err="1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Attributes</a:t>
            </a: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Clr>
                <a:schemeClr val="tx1"/>
              </a:buClr>
              <a:buNone/>
            </a:pPr>
            <a:endParaRPr lang="en-US" sz="16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disabled		Specifies that the input element should be disabled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max		Specifies the maximum value of an input element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min		Specifies the minimum value of an input element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pattern		Specifies the value pattern of an input element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required		Specifies that the input field requires an element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type 		Specifies the type of an input element</a:t>
            </a: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6364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ZA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Form Validation</a:t>
            </a:r>
            <a:endParaRPr lang="en-US" b="1"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04330" y="1124999"/>
            <a:ext cx="8229695" cy="36954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&lt;form action="/action_page.html" method="post"&gt;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&lt;input type="text" name="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fname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 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disabled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&lt;input type=“number" name="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fnumber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 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min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=“10” 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max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=“50” </a:t>
            </a:r>
            <a:r>
              <a:rPr lang="en-US" sz="1600" b="1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required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&lt;input type="submit" value="Submit"&gt;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&lt;/form&gt;</a:t>
            </a: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63896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1413600" y="2466600"/>
            <a:ext cx="63168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Forms Demo</a:t>
            </a:r>
            <a:endParaRPr dirty="0"/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55F37A2-1CE1-439B-9789-A653A7F90438}"/>
              </a:ext>
            </a:extLst>
          </p:cNvPr>
          <p:cNvGrpSpPr/>
          <p:nvPr/>
        </p:nvGrpSpPr>
        <p:grpSpPr>
          <a:xfrm>
            <a:off x="4269442" y="1472453"/>
            <a:ext cx="611840" cy="463923"/>
            <a:chOff x="4269442" y="1472453"/>
            <a:chExt cx="611840" cy="46392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5814DA0-2458-48BA-85A9-8B90923C1808}"/>
                </a:ext>
              </a:extLst>
            </p:cNvPr>
            <p:cNvSpPr/>
            <p:nvPr/>
          </p:nvSpPr>
          <p:spPr>
            <a:xfrm>
              <a:off x="4269442" y="1472453"/>
              <a:ext cx="611840" cy="4639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" name="Google Shape;372;p36">
              <a:extLst>
                <a:ext uri="{FF2B5EF4-FFF2-40B4-BE49-F238E27FC236}">
                  <a16:creationId xmlns:a16="http://schemas.microsoft.com/office/drawing/2014/main" id="{8D870C9E-6225-4055-9E37-7FD1C4743FA1}"/>
                </a:ext>
              </a:extLst>
            </p:cNvPr>
            <p:cNvSpPr/>
            <p:nvPr/>
          </p:nvSpPr>
          <p:spPr>
            <a:xfrm>
              <a:off x="4383741" y="1480202"/>
              <a:ext cx="376518" cy="380255"/>
            </a:xfrm>
            <a:custGeom>
              <a:avLst/>
              <a:gdLst/>
              <a:ahLst/>
              <a:cxnLst/>
              <a:rect l="l" t="t" r="r" b="b"/>
              <a:pathLst>
                <a:path w="17228" h="17399" extrusionOk="0">
                  <a:moveTo>
                    <a:pt x="14162" y="439"/>
                  </a:moveTo>
                  <a:lnTo>
                    <a:pt x="14478" y="512"/>
                  </a:lnTo>
                  <a:lnTo>
                    <a:pt x="14794" y="609"/>
                  </a:lnTo>
                  <a:lnTo>
                    <a:pt x="15111" y="755"/>
                  </a:lnTo>
                  <a:lnTo>
                    <a:pt x="15403" y="925"/>
                  </a:lnTo>
                  <a:lnTo>
                    <a:pt x="15670" y="1120"/>
                  </a:lnTo>
                  <a:lnTo>
                    <a:pt x="15914" y="1315"/>
                  </a:lnTo>
                  <a:lnTo>
                    <a:pt x="16108" y="1534"/>
                  </a:lnTo>
                  <a:lnTo>
                    <a:pt x="15987" y="1558"/>
                  </a:lnTo>
                  <a:lnTo>
                    <a:pt x="15889" y="1607"/>
                  </a:lnTo>
                  <a:lnTo>
                    <a:pt x="15816" y="1655"/>
                  </a:lnTo>
                  <a:lnTo>
                    <a:pt x="15792" y="1680"/>
                  </a:lnTo>
                  <a:lnTo>
                    <a:pt x="15768" y="1728"/>
                  </a:lnTo>
                  <a:lnTo>
                    <a:pt x="15768" y="1777"/>
                  </a:lnTo>
                  <a:lnTo>
                    <a:pt x="15792" y="1826"/>
                  </a:lnTo>
                  <a:lnTo>
                    <a:pt x="15865" y="1850"/>
                  </a:lnTo>
                  <a:lnTo>
                    <a:pt x="15938" y="1874"/>
                  </a:lnTo>
                  <a:lnTo>
                    <a:pt x="16230" y="1874"/>
                  </a:lnTo>
                  <a:lnTo>
                    <a:pt x="16352" y="1850"/>
                  </a:lnTo>
                  <a:lnTo>
                    <a:pt x="16546" y="2166"/>
                  </a:lnTo>
                  <a:lnTo>
                    <a:pt x="16254" y="2142"/>
                  </a:lnTo>
                  <a:lnTo>
                    <a:pt x="16011" y="2142"/>
                  </a:lnTo>
                  <a:lnTo>
                    <a:pt x="15987" y="2166"/>
                  </a:lnTo>
                  <a:lnTo>
                    <a:pt x="15987" y="2191"/>
                  </a:lnTo>
                  <a:lnTo>
                    <a:pt x="16133" y="2312"/>
                  </a:lnTo>
                  <a:lnTo>
                    <a:pt x="16303" y="2410"/>
                  </a:lnTo>
                  <a:lnTo>
                    <a:pt x="16473" y="2458"/>
                  </a:lnTo>
                  <a:lnTo>
                    <a:pt x="16668" y="2507"/>
                  </a:lnTo>
                  <a:lnTo>
                    <a:pt x="16717" y="2750"/>
                  </a:lnTo>
                  <a:lnTo>
                    <a:pt x="16741" y="2994"/>
                  </a:lnTo>
                  <a:lnTo>
                    <a:pt x="16522" y="2872"/>
                  </a:lnTo>
                  <a:lnTo>
                    <a:pt x="16352" y="2799"/>
                  </a:lnTo>
                  <a:lnTo>
                    <a:pt x="16181" y="2702"/>
                  </a:lnTo>
                  <a:lnTo>
                    <a:pt x="16011" y="2653"/>
                  </a:lnTo>
                  <a:lnTo>
                    <a:pt x="15792" y="2653"/>
                  </a:lnTo>
                  <a:lnTo>
                    <a:pt x="15768" y="2677"/>
                  </a:lnTo>
                  <a:lnTo>
                    <a:pt x="15768" y="2702"/>
                  </a:lnTo>
                  <a:lnTo>
                    <a:pt x="15768" y="2726"/>
                  </a:lnTo>
                  <a:lnTo>
                    <a:pt x="15889" y="2872"/>
                  </a:lnTo>
                  <a:lnTo>
                    <a:pt x="16035" y="2994"/>
                  </a:lnTo>
                  <a:lnTo>
                    <a:pt x="16327" y="3213"/>
                  </a:lnTo>
                  <a:lnTo>
                    <a:pt x="16522" y="3334"/>
                  </a:lnTo>
                  <a:lnTo>
                    <a:pt x="16619" y="3407"/>
                  </a:lnTo>
                  <a:lnTo>
                    <a:pt x="16717" y="3456"/>
                  </a:lnTo>
                  <a:lnTo>
                    <a:pt x="16692" y="3651"/>
                  </a:lnTo>
                  <a:lnTo>
                    <a:pt x="16619" y="3845"/>
                  </a:lnTo>
                  <a:lnTo>
                    <a:pt x="16400" y="3602"/>
                  </a:lnTo>
                  <a:lnTo>
                    <a:pt x="16133" y="3407"/>
                  </a:lnTo>
                  <a:lnTo>
                    <a:pt x="15987" y="3310"/>
                  </a:lnTo>
                  <a:lnTo>
                    <a:pt x="15841" y="3237"/>
                  </a:lnTo>
                  <a:lnTo>
                    <a:pt x="15695" y="3188"/>
                  </a:lnTo>
                  <a:lnTo>
                    <a:pt x="15524" y="3164"/>
                  </a:lnTo>
                  <a:lnTo>
                    <a:pt x="15476" y="3188"/>
                  </a:lnTo>
                  <a:lnTo>
                    <a:pt x="15476" y="3213"/>
                  </a:lnTo>
                  <a:lnTo>
                    <a:pt x="15476" y="3237"/>
                  </a:lnTo>
                  <a:lnTo>
                    <a:pt x="15500" y="3261"/>
                  </a:lnTo>
                  <a:lnTo>
                    <a:pt x="15597" y="3359"/>
                  </a:lnTo>
                  <a:lnTo>
                    <a:pt x="15695" y="3432"/>
                  </a:lnTo>
                  <a:lnTo>
                    <a:pt x="15987" y="3699"/>
                  </a:lnTo>
                  <a:lnTo>
                    <a:pt x="16230" y="3918"/>
                  </a:lnTo>
                  <a:lnTo>
                    <a:pt x="16449" y="4162"/>
                  </a:lnTo>
                  <a:lnTo>
                    <a:pt x="16473" y="4186"/>
                  </a:lnTo>
                  <a:lnTo>
                    <a:pt x="16254" y="4526"/>
                  </a:lnTo>
                  <a:lnTo>
                    <a:pt x="16206" y="4453"/>
                  </a:lnTo>
                  <a:lnTo>
                    <a:pt x="16133" y="4380"/>
                  </a:lnTo>
                  <a:lnTo>
                    <a:pt x="15962" y="4259"/>
                  </a:lnTo>
                  <a:lnTo>
                    <a:pt x="15646" y="4040"/>
                  </a:lnTo>
                  <a:lnTo>
                    <a:pt x="15403" y="3821"/>
                  </a:lnTo>
                  <a:lnTo>
                    <a:pt x="15159" y="3626"/>
                  </a:lnTo>
                  <a:lnTo>
                    <a:pt x="15111" y="3626"/>
                  </a:lnTo>
                  <a:lnTo>
                    <a:pt x="15062" y="3651"/>
                  </a:lnTo>
                  <a:lnTo>
                    <a:pt x="15013" y="3724"/>
                  </a:lnTo>
                  <a:lnTo>
                    <a:pt x="15013" y="3821"/>
                  </a:lnTo>
                  <a:lnTo>
                    <a:pt x="15013" y="3894"/>
                  </a:lnTo>
                  <a:lnTo>
                    <a:pt x="15038" y="3991"/>
                  </a:lnTo>
                  <a:lnTo>
                    <a:pt x="15135" y="4137"/>
                  </a:lnTo>
                  <a:lnTo>
                    <a:pt x="15257" y="4283"/>
                  </a:lnTo>
                  <a:lnTo>
                    <a:pt x="15427" y="4453"/>
                  </a:lnTo>
                  <a:lnTo>
                    <a:pt x="15622" y="4599"/>
                  </a:lnTo>
                  <a:lnTo>
                    <a:pt x="15816" y="4745"/>
                  </a:lnTo>
                  <a:lnTo>
                    <a:pt x="15914" y="4818"/>
                  </a:lnTo>
                  <a:lnTo>
                    <a:pt x="16011" y="4843"/>
                  </a:lnTo>
                  <a:lnTo>
                    <a:pt x="15792" y="5135"/>
                  </a:lnTo>
                  <a:lnTo>
                    <a:pt x="14867" y="4162"/>
                  </a:lnTo>
                  <a:lnTo>
                    <a:pt x="13967" y="3213"/>
                  </a:lnTo>
                  <a:lnTo>
                    <a:pt x="13505" y="2750"/>
                  </a:lnTo>
                  <a:lnTo>
                    <a:pt x="13018" y="2288"/>
                  </a:lnTo>
                  <a:lnTo>
                    <a:pt x="12531" y="1850"/>
                  </a:lnTo>
                  <a:lnTo>
                    <a:pt x="12021" y="1461"/>
                  </a:lnTo>
                  <a:lnTo>
                    <a:pt x="12021" y="1388"/>
                  </a:lnTo>
                  <a:lnTo>
                    <a:pt x="12118" y="1315"/>
                  </a:lnTo>
                  <a:lnTo>
                    <a:pt x="12215" y="1242"/>
                  </a:lnTo>
                  <a:lnTo>
                    <a:pt x="12385" y="1047"/>
                  </a:lnTo>
                  <a:lnTo>
                    <a:pt x="12629" y="852"/>
                  </a:lnTo>
                  <a:lnTo>
                    <a:pt x="12921" y="682"/>
                  </a:lnTo>
                  <a:lnTo>
                    <a:pt x="13213" y="560"/>
                  </a:lnTo>
                  <a:lnTo>
                    <a:pt x="13505" y="463"/>
                  </a:lnTo>
                  <a:lnTo>
                    <a:pt x="13675" y="439"/>
                  </a:lnTo>
                  <a:close/>
                  <a:moveTo>
                    <a:pt x="11753" y="1704"/>
                  </a:moveTo>
                  <a:lnTo>
                    <a:pt x="11826" y="1850"/>
                  </a:lnTo>
                  <a:lnTo>
                    <a:pt x="11948" y="1972"/>
                  </a:lnTo>
                  <a:lnTo>
                    <a:pt x="12093" y="2069"/>
                  </a:lnTo>
                  <a:lnTo>
                    <a:pt x="12385" y="2288"/>
                  </a:lnTo>
                  <a:lnTo>
                    <a:pt x="12677" y="2531"/>
                  </a:lnTo>
                  <a:lnTo>
                    <a:pt x="12945" y="2823"/>
                  </a:lnTo>
                  <a:lnTo>
                    <a:pt x="13480" y="3383"/>
                  </a:lnTo>
                  <a:lnTo>
                    <a:pt x="14478" y="4453"/>
                  </a:lnTo>
                  <a:lnTo>
                    <a:pt x="15500" y="5500"/>
                  </a:lnTo>
                  <a:lnTo>
                    <a:pt x="15111" y="5962"/>
                  </a:lnTo>
                  <a:lnTo>
                    <a:pt x="14600" y="5500"/>
                  </a:lnTo>
                  <a:lnTo>
                    <a:pt x="14113" y="5013"/>
                  </a:lnTo>
                  <a:lnTo>
                    <a:pt x="13213" y="4016"/>
                  </a:lnTo>
                  <a:lnTo>
                    <a:pt x="12750" y="3529"/>
                  </a:lnTo>
                  <a:lnTo>
                    <a:pt x="12264" y="3018"/>
                  </a:lnTo>
                  <a:lnTo>
                    <a:pt x="11777" y="2556"/>
                  </a:lnTo>
                  <a:lnTo>
                    <a:pt x="11266" y="2093"/>
                  </a:lnTo>
                  <a:lnTo>
                    <a:pt x="11753" y="1704"/>
                  </a:lnTo>
                  <a:close/>
                  <a:moveTo>
                    <a:pt x="13724" y="5232"/>
                  </a:moveTo>
                  <a:lnTo>
                    <a:pt x="14235" y="5767"/>
                  </a:lnTo>
                  <a:lnTo>
                    <a:pt x="14794" y="6278"/>
                  </a:lnTo>
                  <a:lnTo>
                    <a:pt x="14575" y="6497"/>
                  </a:lnTo>
                  <a:lnTo>
                    <a:pt x="14259" y="6278"/>
                  </a:lnTo>
                  <a:lnTo>
                    <a:pt x="13967" y="6035"/>
                  </a:lnTo>
                  <a:lnTo>
                    <a:pt x="13699" y="5792"/>
                  </a:lnTo>
                  <a:lnTo>
                    <a:pt x="13432" y="5573"/>
                  </a:lnTo>
                  <a:lnTo>
                    <a:pt x="13724" y="5232"/>
                  </a:lnTo>
                  <a:close/>
                  <a:moveTo>
                    <a:pt x="13261" y="5767"/>
                  </a:moveTo>
                  <a:lnTo>
                    <a:pt x="13359" y="5913"/>
                  </a:lnTo>
                  <a:lnTo>
                    <a:pt x="13456" y="6059"/>
                  </a:lnTo>
                  <a:lnTo>
                    <a:pt x="13724" y="6303"/>
                  </a:lnTo>
                  <a:lnTo>
                    <a:pt x="13991" y="6546"/>
                  </a:lnTo>
                  <a:lnTo>
                    <a:pt x="14137" y="6668"/>
                  </a:lnTo>
                  <a:lnTo>
                    <a:pt x="14308" y="6765"/>
                  </a:lnTo>
                  <a:lnTo>
                    <a:pt x="14235" y="6814"/>
                  </a:lnTo>
                  <a:lnTo>
                    <a:pt x="14137" y="6692"/>
                  </a:lnTo>
                  <a:lnTo>
                    <a:pt x="13991" y="6595"/>
                  </a:lnTo>
                  <a:lnTo>
                    <a:pt x="13699" y="6400"/>
                  </a:lnTo>
                  <a:lnTo>
                    <a:pt x="13359" y="6230"/>
                  </a:lnTo>
                  <a:lnTo>
                    <a:pt x="13188" y="6132"/>
                  </a:lnTo>
                  <a:lnTo>
                    <a:pt x="13042" y="6011"/>
                  </a:lnTo>
                  <a:lnTo>
                    <a:pt x="13261" y="5767"/>
                  </a:lnTo>
                  <a:close/>
                  <a:moveTo>
                    <a:pt x="13018" y="6059"/>
                  </a:moveTo>
                  <a:lnTo>
                    <a:pt x="13188" y="6303"/>
                  </a:lnTo>
                  <a:lnTo>
                    <a:pt x="13286" y="6424"/>
                  </a:lnTo>
                  <a:lnTo>
                    <a:pt x="13407" y="6522"/>
                  </a:lnTo>
                  <a:lnTo>
                    <a:pt x="14040" y="7008"/>
                  </a:lnTo>
                  <a:lnTo>
                    <a:pt x="13699" y="7349"/>
                  </a:lnTo>
                  <a:lnTo>
                    <a:pt x="13675" y="7325"/>
                  </a:lnTo>
                  <a:lnTo>
                    <a:pt x="13505" y="7227"/>
                  </a:lnTo>
                  <a:lnTo>
                    <a:pt x="13334" y="7106"/>
                  </a:lnTo>
                  <a:lnTo>
                    <a:pt x="13018" y="6838"/>
                  </a:lnTo>
                  <a:lnTo>
                    <a:pt x="12799" y="6668"/>
                  </a:lnTo>
                  <a:lnTo>
                    <a:pt x="12702" y="6595"/>
                  </a:lnTo>
                  <a:lnTo>
                    <a:pt x="12580" y="6546"/>
                  </a:lnTo>
                  <a:lnTo>
                    <a:pt x="12799" y="6303"/>
                  </a:lnTo>
                  <a:lnTo>
                    <a:pt x="13018" y="6059"/>
                  </a:lnTo>
                  <a:close/>
                  <a:moveTo>
                    <a:pt x="12385" y="6716"/>
                  </a:moveTo>
                  <a:lnTo>
                    <a:pt x="12483" y="6838"/>
                  </a:lnTo>
                  <a:lnTo>
                    <a:pt x="12580" y="6935"/>
                  </a:lnTo>
                  <a:lnTo>
                    <a:pt x="12799" y="7130"/>
                  </a:lnTo>
                  <a:lnTo>
                    <a:pt x="13091" y="7398"/>
                  </a:lnTo>
                  <a:lnTo>
                    <a:pt x="13407" y="7617"/>
                  </a:lnTo>
                  <a:lnTo>
                    <a:pt x="13018" y="8006"/>
                  </a:lnTo>
                  <a:lnTo>
                    <a:pt x="12921" y="8079"/>
                  </a:lnTo>
                  <a:lnTo>
                    <a:pt x="12823" y="7909"/>
                  </a:lnTo>
                  <a:lnTo>
                    <a:pt x="12653" y="7763"/>
                  </a:lnTo>
                  <a:lnTo>
                    <a:pt x="12312" y="7495"/>
                  </a:lnTo>
                  <a:lnTo>
                    <a:pt x="12093" y="7325"/>
                  </a:lnTo>
                  <a:lnTo>
                    <a:pt x="11972" y="7252"/>
                  </a:lnTo>
                  <a:lnTo>
                    <a:pt x="11850" y="7179"/>
                  </a:lnTo>
                  <a:lnTo>
                    <a:pt x="12385" y="6716"/>
                  </a:lnTo>
                  <a:close/>
                  <a:moveTo>
                    <a:pt x="11631" y="7373"/>
                  </a:moveTo>
                  <a:lnTo>
                    <a:pt x="11729" y="7471"/>
                  </a:lnTo>
                  <a:lnTo>
                    <a:pt x="11850" y="7568"/>
                  </a:lnTo>
                  <a:lnTo>
                    <a:pt x="12093" y="7738"/>
                  </a:lnTo>
                  <a:lnTo>
                    <a:pt x="12434" y="8055"/>
                  </a:lnTo>
                  <a:lnTo>
                    <a:pt x="12556" y="8201"/>
                  </a:lnTo>
                  <a:lnTo>
                    <a:pt x="12702" y="8322"/>
                  </a:lnTo>
                  <a:lnTo>
                    <a:pt x="11948" y="9150"/>
                  </a:lnTo>
                  <a:lnTo>
                    <a:pt x="11680" y="8906"/>
                  </a:lnTo>
                  <a:lnTo>
                    <a:pt x="11364" y="8687"/>
                  </a:lnTo>
                  <a:lnTo>
                    <a:pt x="11072" y="8444"/>
                  </a:lnTo>
                  <a:lnTo>
                    <a:pt x="10780" y="8201"/>
                  </a:lnTo>
                  <a:lnTo>
                    <a:pt x="11096" y="7860"/>
                  </a:lnTo>
                  <a:lnTo>
                    <a:pt x="11193" y="7957"/>
                  </a:lnTo>
                  <a:lnTo>
                    <a:pt x="11291" y="8030"/>
                  </a:lnTo>
                  <a:lnTo>
                    <a:pt x="11461" y="8176"/>
                  </a:lnTo>
                  <a:lnTo>
                    <a:pt x="11777" y="8493"/>
                  </a:lnTo>
                  <a:lnTo>
                    <a:pt x="11972" y="8614"/>
                  </a:lnTo>
                  <a:lnTo>
                    <a:pt x="12166" y="8736"/>
                  </a:lnTo>
                  <a:lnTo>
                    <a:pt x="12288" y="8736"/>
                  </a:lnTo>
                  <a:lnTo>
                    <a:pt x="12337" y="8712"/>
                  </a:lnTo>
                  <a:lnTo>
                    <a:pt x="12361" y="8639"/>
                  </a:lnTo>
                  <a:lnTo>
                    <a:pt x="12361" y="8566"/>
                  </a:lnTo>
                  <a:lnTo>
                    <a:pt x="12337" y="8493"/>
                  </a:lnTo>
                  <a:lnTo>
                    <a:pt x="12118" y="8322"/>
                  </a:lnTo>
                  <a:lnTo>
                    <a:pt x="11899" y="8152"/>
                  </a:lnTo>
                  <a:lnTo>
                    <a:pt x="11461" y="7811"/>
                  </a:lnTo>
                  <a:lnTo>
                    <a:pt x="11291" y="7690"/>
                  </a:lnTo>
                  <a:lnTo>
                    <a:pt x="11631" y="7373"/>
                  </a:lnTo>
                  <a:close/>
                  <a:moveTo>
                    <a:pt x="10634" y="8371"/>
                  </a:moveTo>
                  <a:lnTo>
                    <a:pt x="10731" y="8541"/>
                  </a:lnTo>
                  <a:lnTo>
                    <a:pt x="10853" y="8687"/>
                  </a:lnTo>
                  <a:lnTo>
                    <a:pt x="10974" y="8809"/>
                  </a:lnTo>
                  <a:lnTo>
                    <a:pt x="11145" y="8931"/>
                  </a:lnTo>
                  <a:lnTo>
                    <a:pt x="11461" y="9150"/>
                  </a:lnTo>
                  <a:lnTo>
                    <a:pt x="11753" y="9369"/>
                  </a:lnTo>
                  <a:lnTo>
                    <a:pt x="11461" y="9685"/>
                  </a:lnTo>
                  <a:lnTo>
                    <a:pt x="11145" y="9442"/>
                  </a:lnTo>
                  <a:lnTo>
                    <a:pt x="10828" y="9198"/>
                  </a:lnTo>
                  <a:lnTo>
                    <a:pt x="10585" y="8955"/>
                  </a:lnTo>
                  <a:lnTo>
                    <a:pt x="10463" y="8833"/>
                  </a:lnTo>
                  <a:lnTo>
                    <a:pt x="10317" y="8736"/>
                  </a:lnTo>
                  <a:lnTo>
                    <a:pt x="10634" y="8371"/>
                  </a:lnTo>
                  <a:close/>
                  <a:moveTo>
                    <a:pt x="10196" y="8931"/>
                  </a:moveTo>
                  <a:lnTo>
                    <a:pt x="10269" y="9052"/>
                  </a:lnTo>
                  <a:lnTo>
                    <a:pt x="10366" y="9198"/>
                  </a:lnTo>
                  <a:lnTo>
                    <a:pt x="10609" y="9417"/>
                  </a:lnTo>
                  <a:lnTo>
                    <a:pt x="10901" y="9709"/>
                  </a:lnTo>
                  <a:lnTo>
                    <a:pt x="11072" y="9831"/>
                  </a:lnTo>
                  <a:lnTo>
                    <a:pt x="11242" y="9953"/>
                  </a:lnTo>
                  <a:lnTo>
                    <a:pt x="10415" y="10853"/>
                  </a:lnTo>
                  <a:lnTo>
                    <a:pt x="10317" y="10707"/>
                  </a:lnTo>
                  <a:lnTo>
                    <a:pt x="10196" y="10585"/>
                  </a:lnTo>
                  <a:lnTo>
                    <a:pt x="9904" y="10366"/>
                  </a:lnTo>
                  <a:lnTo>
                    <a:pt x="9636" y="10172"/>
                  </a:lnTo>
                  <a:lnTo>
                    <a:pt x="9466" y="10074"/>
                  </a:lnTo>
                  <a:lnTo>
                    <a:pt x="9320" y="10001"/>
                  </a:lnTo>
                  <a:lnTo>
                    <a:pt x="9563" y="9709"/>
                  </a:lnTo>
                  <a:lnTo>
                    <a:pt x="9782" y="9880"/>
                  </a:lnTo>
                  <a:lnTo>
                    <a:pt x="10001" y="10026"/>
                  </a:lnTo>
                  <a:lnTo>
                    <a:pt x="10244" y="10245"/>
                  </a:lnTo>
                  <a:lnTo>
                    <a:pt x="10390" y="10366"/>
                  </a:lnTo>
                  <a:lnTo>
                    <a:pt x="10536" y="10464"/>
                  </a:lnTo>
                  <a:lnTo>
                    <a:pt x="10609" y="10488"/>
                  </a:lnTo>
                  <a:lnTo>
                    <a:pt x="10658" y="10464"/>
                  </a:lnTo>
                  <a:lnTo>
                    <a:pt x="10731" y="10439"/>
                  </a:lnTo>
                  <a:lnTo>
                    <a:pt x="10780" y="10391"/>
                  </a:lnTo>
                  <a:lnTo>
                    <a:pt x="10804" y="10342"/>
                  </a:lnTo>
                  <a:lnTo>
                    <a:pt x="10828" y="10269"/>
                  </a:lnTo>
                  <a:lnTo>
                    <a:pt x="10804" y="10220"/>
                  </a:lnTo>
                  <a:lnTo>
                    <a:pt x="10755" y="10147"/>
                  </a:lnTo>
                  <a:lnTo>
                    <a:pt x="10220" y="9734"/>
                  </a:lnTo>
                  <a:lnTo>
                    <a:pt x="10001" y="9563"/>
                  </a:lnTo>
                  <a:lnTo>
                    <a:pt x="9904" y="9490"/>
                  </a:lnTo>
                  <a:lnTo>
                    <a:pt x="9782" y="9442"/>
                  </a:lnTo>
                  <a:lnTo>
                    <a:pt x="10196" y="8931"/>
                  </a:lnTo>
                  <a:close/>
                  <a:moveTo>
                    <a:pt x="9125" y="10245"/>
                  </a:moveTo>
                  <a:lnTo>
                    <a:pt x="9247" y="10342"/>
                  </a:lnTo>
                  <a:lnTo>
                    <a:pt x="9368" y="10415"/>
                  </a:lnTo>
                  <a:lnTo>
                    <a:pt x="9612" y="10585"/>
                  </a:lnTo>
                  <a:lnTo>
                    <a:pt x="9904" y="10829"/>
                  </a:lnTo>
                  <a:lnTo>
                    <a:pt x="10050" y="10950"/>
                  </a:lnTo>
                  <a:lnTo>
                    <a:pt x="10220" y="11048"/>
                  </a:lnTo>
                  <a:lnTo>
                    <a:pt x="9685" y="11583"/>
                  </a:lnTo>
                  <a:lnTo>
                    <a:pt x="9685" y="11534"/>
                  </a:lnTo>
                  <a:lnTo>
                    <a:pt x="9660" y="11437"/>
                  </a:lnTo>
                  <a:lnTo>
                    <a:pt x="9587" y="11364"/>
                  </a:lnTo>
                  <a:lnTo>
                    <a:pt x="9417" y="11218"/>
                  </a:lnTo>
                  <a:lnTo>
                    <a:pt x="9222" y="11023"/>
                  </a:lnTo>
                  <a:lnTo>
                    <a:pt x="9028" y="10853"/>
                  </a:lnTo>
                  <a:lnTo>
                    <a:pt x="8906" y="10756"/>
                  </a:lnTo>
                  <a:lnTo>
                    <a:pt x="8736" y="10683"/>
                  </a:lnTo>
                  <a:lnTo>
                    <a:pt x="8833" y="10585"/>
                  </a:lnTo>
                  <a:lnTo>
                    <a:pt x="9125" y="10245"/>
                  </a:lnTo>
                  <a:close/>
                  <a:moveTo>
                    <a:pt x="8468" y="10926"/>
                  </a:moveTo>
                  <a:lnTo>
                    <a:pt x="8687" y="11096"/>
                  </a:lnTo>
                  <a:lnTo>
                    <a:pt x="8930" y="11291"/>
                  </a:lnTo>
                  <a:lnTo>
                    <a:pt x="9052" y="11437"/>
                  </a:lnTo>
                  <a:lnTo>
                    <a:pt x="9198" y="11583"/>
                  </a:lnTo>
                  <a:lnTo>
                    <a:pt x="9271" y="11656"/>
                  </a:lnTo>
                  <a:lnTo>
                    <a:pt x="9344" y="11705"/>
                  </a:lnTo>
                  <a:lnTo>
                    <a:pt x="9441" y="11753"/>
                  </a:lnTo>
                  <a:lnTo>
                    <a:pt x="9539" y="11753"/>
                  </a:lnTo>
                  <a:lnTo>
                    <a:pt x="8468" y="12824"/>
                  </a:lnTo>
                  <a:lnTo>
                    <a:pt x="8152" y="12532"/>
                  </a:lnTo>
                  <a:lnTo>
                    <a:pt x="7811" y="12240"/>
                  </a:lnTo>
                  <a:lnTo>
                    <a:pt x="7470" y="11899"/>
                  </a:lnTo>
                  <a:lnTo>
                    <a:pt x="7349" y="11826"/>
                  </a:lnTo>
                  <a:lnTo>
                    <a:pt x="7738" y="11534"/>
                  </a:lnTo>
                  <a:lnTo>
                    <a:pt x="7860" y="11705"/>
                  </a:lnTo>
                  <a:lnTo>
                    <a:pt x="8006" y="11875"/>
                  </a:lnTo>
                  <a:lnTo>
                    <a:pt x="8371" y="12264"/>
                  </a:lnTo>
                  <a:lnTo>
                    <a:pt x="8517" y="12434"/>
                  </a:lnTo>
                  <a:lnTo>
                    <a:pt x="8590" y="12483"/>
                  </a:lnTo>
                  <a:lnTo>
                    <a:pt x="8687" y="12507"/>
                  </a:lnTo>
                  <a:lnTo>
                    <a:pt x="8736" y="12507"/>
                  </a:lnTo>
                  <a:lnTo>
                    <a:pt x="8809" y="12483"/>
                  </a:lnTo>
                  <a:lnTo>
                    <a:pt x="8833" y="12434"/>
                  </a:lnTo>
                  <a:lnTo>
                    <a:pt x="8857" y="12386"/>
                  </a:lnTo>
                  <a:lnTo>
                    <a:pt x="8857" y="12289"/>
                  </a:lnTo>
                  <a:lnTo>
                    <a:pt x="8809" y="12191"/>
                  </a:lnTo>
                  <a:lnTo>
                    <a:pt x="8760" y="12094"/>
                  </a:lnTo>
                  <a:lnTo>
                    <a:pt x="8663" y="11997"/>
                  </a:lnTo>
                  <a:lnTo>
                    <a:pt x="8492" y="11826"/>
                  </a:lnTo>
                  <a:lnTo>
                    <a:pt x="8322" y="11680"/>
                  </a:lnTo>
                  <a:lnTo>
                    <a:pt x="8152" y="11510"/>
                  </a:lnTo>
                  <a:lnTo>
                    <a:pt x="7957" y="11364"/>
                  </a:lnTo>
                  <a:lnTo>
                    <a:pt x="8468" y="10926"/>
                  </a:lnTo>
                  <a:close/>
                  <a:moveTo>
                    <a:pt x="11047" y="2312"/>
                  </a:moveTo>
                  <a:lnTo>
                    <a:pt x="11120" y="2434"/>
                  </a:lnTo>
                  <a:lnTo>
                    <a:pt x="11218" y="2531"/>
                  </a:lnTo>
                  <a:lnTo>
                    <a:pt x="11437" y="2750"/>
                  </a:lnTo>
                  <a:lnTo>
                    <a:pt x="11850" y="3213"/>
                  </a:lnTo>
                  <a:lnTo>
                    <a:pt x="11826" y="3213"/>
                  </a:lnTo>
                  <a:lnTo>
                    <a:pt x="11193" y="3748"/>
                  </a:lnTo>
                  <a:lnTo>
                    <a:pt x="10609" y="4283"/>
                  </a:lnTo>
                  <a:lnTo>
                    <a:pt x="10025" y="4867"/>
                  </a:lnTo>
                  <a:lnTo>
                    <a:pt x="9490" y="5500"/>
                  </a:lnTo>
                  <a:lnTo>
                    <a:pt x="9174" y="5865"/>
                  </a:lnTo>
                  <a:lnTo>
                    <a:pt x="8857" y="6254"/>
                  </a:lnTo>
                  <a:lnTo>
                    <a:pt x="8517" y="6595"/>
                  </a:lnTo>
                  <a:lnTo>
                    <a:pt x="8176" y="6935"/>
                  </a:lnTo>
                  <a:lnTo>
                    <a:pt x="7373" y="7617"/>
                  </a:lnTo>
                  <a:lnTo>
                    <a:pt x="6984" y="7933"/>
                  </a:lnTo>
                  <a:lnTo>
                    <a:pt x="6594" y="8274"/>
                  </a:lnTo>
                  <a:lnTo>
                    <a:pt x="6229" y="8639"/>
                  </a:lnTo>
                  <a:lnTo>
                    <a:pt x="5864" y="9004"/>
                  </a:lnTo>
                  <a:lnTo>
                    <a:pt x="5183" y="9782"/>
                  </a:lnTo>
                  <a:lnTo>
                    <a:pt x="4502" y="10537"/>
                  </a:lnTo>
                  <a:lnTo>
                    <a:pt x="4137" y="10902"/>
                  </a:lnTo>
                  <a:lnTo>
                    <a:pt x="3772" y="11242"/>
                  </a:lnTo>
                  <a:lnTo>
                    <a:pt x="3115" y="11802"/>
                  </a:lnTo>
                  <a:lnTo>
                    <a:pt x="2799" y="12118"/>
                  </a:lnTo>
                  <a:lnTo>
                    <a:pt x="2507" y="12434"/>
                  </a:lnTo>
                  <a:lnTo>
                    <a:pt x="2263" y="12702"/>
                  </a:lnTo>
                  <a:lnTo>
                    <a:pt x="2166" y="12848"/>
                  </a:lnTo>
                  <a:lnTo>
                    <a:pt x="2069" y="13018"/>
                  </a:lnTo>
                  <a:lnTo>
                    <a:pt x="1850" y="12824"/>
                  </a:lnTo>
                  <a:lnTo>
                    <a:pt x="1460" y="12459"/>
                  </a:lnTo>
                  <a:lnTo>
                    <a:pt x="1266" y="12264"/>
                  </a:lnTo>
                  <a:lnTo>
                    <a:pt x="1047" y="12118"/>
                  </a:lnTo>
                  <a:lnTo>
                    <a:pt x="1047" y="12070"/>
                  </a:lnTo>
                  <a:lnTo>
                    <a:pt x="1193" y="11997"/>
                  </a:lnTo>
                  <a:lnTo>
                    <a:pt x="1339" y="11924"/>
                  </a:lnTo>
                  <a:lnTo>
                    <a:pt x="1460" y="11826"/>
                  </a:lnTo>
                  <a:lnTo>
                    <a:pt x="1582" y="11705"/>
                  </a:lnTo>
                  <a:lnTo>
                    <a:pt x="2020" y="11218"/>
                  </a:lnTo>
                  <a:lnTo>
                    <a:pt x="2385" y="10853"/>
                  </a:lnTo>
                  <a:lnTo>
                    <a:pt x="2774" y="10537"/>
                  </a:lnTo>
                  <a:lnTo>
                    <a:pt x="3577" y="9880"/>
                  </a:lnTo>
                  <a:lnTo>
                    <a:pt x="3942" y="9539"/>
                  </a:lnTo>
                  <a:lnTo>
                    <a:pt x="4307" y="9198"/>
                  </a:lnTo>
                  <a:lnTo>
                    <a:pt x="5037" y="8468"/>
                  </a:lnTo>
                  <a:lnTo>
                    <a:pt x="5718" y="7738"/>
                  </a:lnTo>
                  <a:lnTo>
                    <a:pt x="6400" y="7008"/>
                  </a:lnTo>
                  <a:lnTo>
                    <a:pt x="7081" y="6303"/>
                  </a:lnTo>
                  <a:lnTo>
                    <a:pt x="7787" y="5621"/>
                  </a:lnTo>
                  <a:lnTo>
                    <a:pt x="8468" y="4940"/>
                  </a:lnTo>
                  <a:lnTo>
                    <a:pt x="9149" y="4259"/>
                  </a:lnTo>
                  <a:lnTo>
                    <a:pt x="10074" y="3261"/>
                  </a:lnTo>
                  <a:lnTo>
                    <a:pt x="10561" y="2775"/>
                  </a:lnTo>
                  <a:lnTo>
                    <a:pt x="11047" y="2312"/>
                  </a:lnTo>
                  <a:close/>
                  <a:moveTo>
                    <a:pt x="7154" y="11997"/>
                  </a:moveTo>
                  <a:lnTo>
                    <a:pt x="7203" y="12094"/>
                  </a:lnTo>
                  <a:lnTo>
                    <a:pt x="7251" y="12167"/>
                  </a:lnTo>
                  <a:lnTo>
                    <a:pt x="7422" y="12386"/>
                  </a:lnTo>
                  <a:lnTo>
                    <a:pt x="7592" y="12580"/>
                  </a:lnTo>
                  <a:lnTo>
                    <a:pt x="7884" y="12872"/>
                  </a:lnTo>
                  <a:lnTo>
                    <a:pt x="8030" y="12994"/>
                  </a:lnTo>
                  <a:lnTo>
                    <a:pt x="8200" y="13091"/>
                  </a:lnTo>
                  <a:lnTo>
                    <a:pt x="7835" y="13481"/>
                  </a:lnTo>
                  <a:lnTo>
                    <a:pt x="7811" y="13432"/>
                  </a:lnTo>
                  <a:lnTo>
                    <a:pt x="7787" y="13408"/>
                  </a:lnTo>
                  <a:lnTo>
                    <a:pt x="7616" y="13262"/>
                  </a:lnTo>
                  <a:lnTo>
                    <a:pt x="7446" y="13140"/>
                  </a:lnTo>
                  <a:lnTo>
                    <a:pt x="7251" y="13018"/>
                  </a:lnTo>
                  <a:lnTo>
                    <a:pt x="7057" y="12872"/>
                  </a:lnTo>
                  <a:lnTo>
                    <a:pt x="6716" y="12580"/>
                  </a:lnTo>
                  <a:lnTo>
                    <a:pt x="6643" y="12532"/>
                  </a:lnTo>
                  <a:lnTo>
                    <a:pt x="6594" y="12507"/>
                  </a:lnTo>
                  <a:lnTo>
                    <a:pt x="6862" y="12240"/>
                  </a:lnTo>
                  <a:lnTo>
                    <a:pt x="7154" y="11997"/>
                  </a:lnTo>
                  <a:close/>
                  <a:moveTo>
                    <a:pt x="6424" y="12702"/>
                  </a:moveTo>
                  <a:lnTo>
                    <a:pt x="6448" y="12775"/>
                  </a:lnTo>
                  <a:lnTo>
                    <a:pt x="6473" y="12848"/>
                  </a:lnTo>
                  <a:lnTo>
                    <a:pt x="6667" y="13043"/>
                  </a:lnTo>
                  <a:lnTo>
                    <a:pt x="6862" y="13213"/>
                  </a:lnTo>
                  <a:lnTo>
                    <a:pt x="7032" y="13359"/>
                  </a:lnTo>
                  <a:lnTo>
                    <a:pt x="7227" y="13481"/>
                  </a:lnTo>
                  <a:lnTo>
                    <a:pt x="7446" y="13602"/>
                  </a:lnTo>
                  <a:lnTo>
                    <a:pt x="7568" y="13627"/>
                  </a:lnTo>
                  <a:lnTo>
                    <a:pt x="7689" y="13627"/>
                  </a:lnTo>
                  <a:lnTo>
                    <a:pt x="7470" y="13846"/>
                  </a:lnTo>
                  <a:lnTo>
                    <a:pt x="7300" y="14040"/>
                  </a:lnTo>
                  <a:lnTo>
                    <a:pt x="7276" y="14016"/>
                  </a:lnTo>
                  <a:lnTo>
                    <a:pt x="6911" y="13797"/>
                  </a:lnTo>
                  <a:lnTo>
                    <a:pt x="6570" y="13554"/>
                  </a:lnTo>
                  <a:lnTo>
                    <a:pt x="6302" y="13335"/>
                  </a:lnTo>
                  <a:lnTo>
                    <a:pt x="6035" y="13164"/>
                  </a:lnTo>
                  <a:lnTo>
                    <a:pt x="6108" y="13043"/>
                  </a:lnTo>
                  <a:lnTo>
                    <a:pt x="6424" y="12702"/>
                  </a:lnTo>
                  <a:close/>
                  <a:moveTo>
                    <a:pt x="5889" y="13335"/>
                  </a:moveTo>
                  <a:lnTo>
                    <a:pt x="5962" y="13456"/>
                  </a:lnTo>
                  <a:lnTo>
                    <a:pt x="6059" y="13578"/>
                  </a:lnTo>
                  <a:lnTo>
                    <a:pt x="6278" y="13797"/>
                  </a:lnTo>
                  <a:lnTo>
                    <a:pt x="6643" y="14089"/>
                  </a:lnTo>
                  <a:lnTo>
                    <a:pt x="6813" y="14211"/>
                  </a:lnTo>
                  <a:lnTo>
                    <a:pt x="7032" y="14308"/>
                  </a:lnTo>
                  <a:lnTo>
                    <a:pt x="6692" y="14673"/>
                  </a:lnTo>
                  <a:lnTo>
                    <a:pt x="6619" y="14624"/>
                  </a:lnTo>
                  <a:lnTo>
                    <a:pt x="6497" y="14600"/>
                  </a:lnTo>
                  <a:lnTo>
                    <a:pt x="6375" y="14527"/>
                  </a:lnTo>
                  <a:lnTo>
                    <a:pt x="6254" y="14454"/>
                  </a:lnTo>
                  <a:lnTo>
                    <a:pt x="6132" y="14381"/>
                  </a:lnTo>
                  <a:lnTo>
                    <a:pt x="5913" y="14186"/>
                  </a:lnTo>
                  <a:lnTo>
                    <a:pt x="5718" y="14016"/>
                  </a:lnTo>
                  <a:lnTo>
                    <a:pt x="5597" y="13943"/>
                  </a:lnTo>
                  <a:lnTo>
                    <a:pt x="5451" y="13846"/>
                  </a:lnTo>
                  <a:lnTo>
                    <a:pt x="5889" y="13335"/>
                  </a:lnTo>
                  <a:close/>
                  <a:moveTo>
                    <a:pt x="12191" y="3553"/>
                  </a:moveTo>
                  <a:lnTo>
                    <a:pt x="12653" y="4040"/>
                  </a:lnTo>
                  <a:lnTo>
                    <a:pt x="13432" y="4916"/>
                  </a:lnTo>
                  <a:lnTo>
                    <a:pt x="13164" y="5208"/>
                  </a:lnTo>
                  <a:lnTo>
                    <a:pt x="12896" y="5500"/>
                  </a:lnTo>
                  <a:lnTo>
                    <a:pt x="12361" y="6108"/>
                  </a:lnTo>
                  <a:lnTo>
                    <a:pt x="12045" y="6424"/>
                  </a:lnTo>
                  <a:lnTo>
                    <a:pt x="11729" y="6716"/>
                  </a:lnTo>
                  <a:lnTo>
                    <a:pt x="11388" y="7008"/>
                  </a:lnTo>
                  <a:lnTo>
                    <a:pt x="11047" y="7300"/>
                  </a:lnTo>
                  <a:lnTo>
                    <a:pt x="10731" y="7617"/>
                  </a:lnTo>
                  <a:lnTo>
                    <a:pt x="10415" y="7957"/>
                  </a:lnTo>
                  <a:lnTo>
                    <a:pt x="9806" y="8687"/>
                  </a:lnTo>
                  <a:lnTo>
                    <a:pt x="9247" y="9417"/>
                  </a:lnTo>
                  <a:lnTo>
                    <a:pt x="8638" y="10147"/>
                  </a:lnTo>
                  <a:lnTo>
                    <a:pt x="8346" y="10464"/>
                  </a:lnTo>
                  <a:lnTo>
                    <a:pt x="8006" y="10756"/>
                  </a:lnTo>
                  <a:lnTo>
                    <a:pt x="7324" y="11340"/>
                  </a:lnTo>
                  <a:lnTo>
                    <a:pt x="6643" y="11899"/>
                  </a:lnTo>
                  <a:lnTo>
                    <a:pt x="6302" y="12191"/>
                  </a:lnTo>
                  <a:lnTo>
                    <a:pt x="6010" y="12532"/>
                  </a:lnTo>
                  <a:lnTo>
                    <a:pt x="5475" y="13164"/>
                  </a:lnTo>
                  <a:lnTo>
                    <a:pt x="4940" y="13773"/>
                  </a:lnTo>
                  <a:lnTo>
                    <a:pt x="4672" y="14016"/>
                  </a:lnTo>
                  <a:lnTo>
                    <a:pt x="4404" y="14235"/>
                  </a:lnTo>
                  <a:lnTo>
                    <a:pt x="4137" y="14454"/>
                  </a:lnTo>
                  <a:lnTo>
                    <a:pt x="4015" y="14600"/>
                  </a:lnTo>
                  <a:lnTo>
                    <a:pt x="3918" y="14722"/>
                  </a:lnTo>
                  <a:lnTo>
                    <a:pt x="3480" y="14284"/>
                  </a:lnTo>
                  <a:lnTo>
                    <a:pt x="3042" y="13846"/>
                  </a:lnTo>
                  <a:lnTo>
                    <a:pt x="2361" y="13262"/>
                  </a:lnTo>
                  <a:lnTo>
                    <a:pt x="2482" y="13164"/>
                  </a:lnTo>
                  <a:lnTo>
                    <a:pt x="2604" y="13043"/>
                  </a:lnTo>
                  <a:lnTo>
                    <a:pt x="2774" y="12799"/>
                  </a:lnTo>
                  <a:lnTo>
                    <a:pt x="3066" y="12507"/>
                  </a:lnTo>
                  <a:lnTo>
                    <a:pt x="3358" y="12216"/>
                  </a:lnTo>
                  <a:lnTo>
                    <a:pt x="3967" y="11680"/>
                  </a:lnTo>
                  <a:lnTo>
                    <a:pt x="4380" y="11315"/>
                  </a:lnTo>
                  <a:lnTo>
                    <a:pt x="4745" y="10950"/>
                  </a:lnTo>
                  <a:lnTo>
                    <a:pt x="5475" y="10172"/>
                  </a:lnTo>
                  <a:lnTo>
                    <a:pt x="6181" y="9393"/>
                  </a:lnTo>
                  <a:lnTo>
                    <a:pt x="6546" y="9004"/>
                  </a:lnTo>
                  <a:lnTo>
                    <a:pt x="6935" y="8614"/>
                  </a:lnTo>
                  <a:lnTo>
                    <a:pt x="7324" y="8274"/>
                  </a:lnTo>
                  <a:lnTo>
                    <a:pt x="7714" y="7933"/>
                  </a:lnTo>
                  <a:lnTo>
                    <a:pt x="8517" y="7276"/>
                  </a:lnTo>
                  <a:lnTo>
                    <a:pt x="8857" y="6935"/>
                  </a:lnTo>
                  <a:lnTo>
                    <a:pt x="9198" y="6595"/>
                  </a:lnTo>
                  <a:lnTo>
                    <a:pt x="9514" y="6205"/>
                  </a:lnTo>
                  <a:lnTo>
                    <a:pt x="9831" y="5840"/>
                  </a:lnTo>
                  <a:lnTo>
                    <a:pt x="10171" y="5427"/>
                  </a:lnTo>
                  <a:lnTo>
                    <a:pt x="10488" y="5062"/>
                  </a:lnTo>
                  <a:lnTo>
                    <a:pt x="10853" y="4697"/>
                  </a:lnTo>
                  <a:lnTo>
                    <a:pt x="11242" y="4356"/>
                  </a:lnTo>
                  <a:lnTo>
                    <a:pt x="11729" y="3967"/>
                  </a:lnTo>
                  <a:lnTo>
                    <a:pt x="11972" y="3772"/>
                  </a:lnTo>
                  <a:lnTo>
                    <a:pt x="12191" y="3553"/>
                  </a:lnTo>
                  <a:close/>
                  <a:moveTo>
                    <a:pt x="5232" y="14065"/>
                  </a:moveTo>
                  <a:lnTo>
                    <a:pt x="5353" y="14186"/>
                  </a:lnTo>
                  <a:lnTo>
                    <a:pt x="5451" y="14308"/>
                  </a:lnTo>
                  <a:lnTo>
                    <a:pt x="5645" y="14454"/>
                  </a:lnTo>
                  <a:lnTo>
                    <a:pt x="5816" y="14624"/>
                  </a:lnTo>
                  <a:lnTo>
                    <a:pt x="5986" y="14770"/>
                  </a:lnTo>
                  <a:lnTo>
                    <a:pt x="6181" y="14892"/>
                  </a:lnTo>
                  <a:lnTo>
                    <a:pt x="6375" y="14989"/>
                  </a:lnTo>
                  <a:lnTo>
                    <a:pt x="6108" y="15281"/>
                  </a:lnTo>
                  <a:lnTo>
                    <a:pt x="5937" y="15452"/>
                  </a:lnTo>
                  <a:lnTo>
                    <a:pt x="5937" y="15403"/>
                  </a:lnTo>
                  <a:lnTo>
                    <a:pt x="5889" y="15354"/>
                  </a:lnTo>
                  <a:lnTo>
                    <a:pt x="5597" y="15038"/>
                  </a:lnTo>
                  <a:lnTo>
                    <a:pt x="5280" y="14746"/>
                  </a:lnTo>
                  <a:lnTo>
                    <a:pt x="5086" y="14576"/>
                  </a:lnTo>
                  <a:lnTo>
                    <a:pt x="4964" y="14503"/>
                  </a:lnTo>
                  <a:lnTo>
                    <a:pt x="4867" y="14430"/>
                  </a:lnTo>
                  <a:lnTo>
                    <a:pt x="5037" y="14284"/>
                  </a:lnTo>
                  <a:lnTo>
                    <a:pt x="5232" y="14065"/>
                  </a:lnTo>
                  <a:close/>
                  <a:moveTo>
                    <a:pt x="852" y="15476"/>
                  </a:moveTo>
                  <a:lnTo>
                    <a:pt x="974" y="15598"/>
                  </a:lnTo>
                  <a:lnTo>
                    <a:pt x="1412" y="16036"/>
                  </a:lnTo>
                  <a:lnTo>
                    <a:pt x="1363" y="16011"/>
                  </a:lnTo>
                  <a:lnTo>
                    <a:pt x="1290" y="15987"/>
                  </a:lnTo>
                  <a:lnTo>
                    <a:pt x="852" y="15476"/>
                  </a:lnTo>
                  <a:close/>
                  <a:moveTo>
                    <a:pt x="4575" y="14673"/>
                  </a:moveTo>
                  <a:lnTo>
                    <a:pt x="4696" y="14795"/>
                  </a:lnTo>
                  <a:lnTo>
                    <a:pt x="4818" y="14892"/>
                  </a:lnTo>
                  <a:lnTo>
                    <a:pt x="5037" y="15087"/>
                  </a:lnTo>
                  <a:lnTo>
                    <a:pt x="5329" y="15354"/>
                  </a:lnTo>
                  <a:lnTo>
                    <a:pt x="5597" y="15622"/>
                  </a:lnTo>
                  <a:lnTo>
                    <a:pt x="5670" y="15671"/>
                  </a:lnTo>
                  <a:lnTo>
                    <a:pt x="5718" y="15671"/>
                  </a:lnTo>
                  <a:lnTo>
                    <a:pt x="5378" y="15987"/>
                  </a:lnTo>
                  <a:lnTo>
                    <a:pt x="5232" y="16109"/>
                  </a:lnTo>
                  <a:lnTo>
                    <a:pt x="5183" y="16060"/>
                  </a:lnTo>
                  <a:lnTo>
                    <a:pt x="5110" y="16036"/>
                  </a:lnTo>
                  <a:lnTo>
                    <a:pt x="4088" y="14916"/>
                  </a:lnTo>
                  <a:lnTo>
                    <a:pt x="4210" y="14868"/>
                  </a:lnTo>
                  <a:lnTo>
                    <a:pt x="4331" y="14819"/>
                  </a:lnTo>
                  <a:lnTo>
                    <a:pt x="4453" y="14746"/>
                  </a:lnTo>
                  <a:lnTo>
                    <a:pt x="4575" y="14673"/>
                  </a:lnTo>
                  <a:close/>
                  <a:moveTo>
                    <a:pt x="755" y="16230"/>
                  </a:moveTo>
                  <a:lnTo>
                    <a:pt x="1071" y="16498"/>
                  </a:lnTo>
                  <a:lnTo>
                    <a:pt x="1071" y="16522"/>
                  </a:lnTo>
                  <a:lnTo>
                    <a:pt x="998" y="16474"/>
                  </a:lnTo>
                  <a:lnTo>
                    <a:pt x="925" y="16449"/>
                  </a:lnTo>
                  <a:lnTo>
                    <a:pt x="852" y="16376"/>
                  </a:lnTo>
                  <a:lnTo>
                    <a:pt x="755" y="16230"/>
                  </a:lnTo>
                  <a:close/>
                  <a:moveTo>
                    <a:pt x="1047" y="12532"/>
                  </a:moveTo>
                  <a:lnTo>
                    <a:pt x="1168" y="12678"/>
                  </a:lnTo>
                  <a:lnTo>
                    <a:pt x="1314" y="12824"/>
                  </a:lnTo>
                  <a:lnTo>
                    <a:pt x="1582" y="13067"/>
                  </a:lnTo>
                  <a:lnTo>
                    <a:pt x="2166" y="13602"/>
                  </a:lnTo>
                  <a:lnTo>
                    <a:pt x="2750" y="14113"/>
                  </a:lnTo>
                  <a:lnTo>
                    <a:pt x="3018" y="14357"/>
                  </a:lnTo>
                  <a:lnTo>
                    <a:pt x="3261" y="14600"/>
                  </a:lnTo>
                  <a:lnTo>
                    <a:pt x="3723" y="15135"/>
                  </a:lnTo>
                  <a:lnTo>
                    <a:pt x="4185" y="15646"/>
                  </a:lnTo>
                  <a:lnTo>
                    <a:pt x="4672" y="16157"/>
                  </a:lnTo>
                  <a:lnTo>
                    <a:pt x="4404" y="16230"/>
                  </a:lnTo>
                  <a:lnTo>
                    <a:pt x="4112" y="16303"/>
                  </a:lnTo>
                  <a:lnTo>
                    <a:pt x="3553" y="16376"/>
                  </a:lnTo>
                  <a:lnTo>
                    <a:pt x="2969" y="16425"/>
                  </a:lnTo>
                  <a:lnTo>
                    <a:pt x="2409" y="16498"/>
                  </a:lnTo>
                  <a:lnTo>
                    <a:pt x="2288" y="16522"/>
                  </a:lnTo>
                  <a:lnTo>
                    <a:pt x="2263" y="16474"/>
                  </a:lnTo>
                  <a:lnTo>
                    <a:pt x="2142" y="16230"/>
                  </a:lnTo>
                  <a:lnTo>
                    <a:pt x="1996" y="16011"/>
                  </a:lnTo>
                  <a:lnTo>
                    <a:pt x="1801" y="15792"/>
                  </a:lnTo>
                  <a:lnTo>
                    <a:pt x="1606" y="15598"/>
                  </a:lnTo>
                  <a:lnTo>
                    <a:pt x="1168" y="15233"/>
                  </a:lnTo>
                  <a:lnTo>
                    <a:pt x="730" y="14892"/>
                  </a:lnTo>
                  <a:lnTo>
                    <a:pt x="779" y="14600"/>
                  </a:lnTo>
                  <a:lnTo>
                    <a:pt x="925" y="13262"/>
                  </a:lnTo>
                  <a:lnTo>
                    <a:pt x="1047" y="12532"/>
                  </a:lnTo>
                  <a:close/>
                  <a:moveTo>
                    <a:pt x="1436" y="16644"/>
                  </a:moveTo>
                  <a:lnTo>
                    <a:pt x="1533" y="16717"/>
                  </a:lnTo>
                  <a:lnTo>
                    <a:pt x="1387" y="16741"/>
                  </a:lnTo>
                  <a:lnTo>
                    <a:pt x="1436" y="16644"/>
                  </a:lnTo>
                  <a:close/>
                  <a:moveTo>
                    <a:pt x="536" y="16741"/>
                  </a:moveTo>
                  <a:lnTo>
                    <a:pt x="584" y="16766"/>
                  </a:lnTo>
                  <a:lnTo>
                    <a:pt x="609" y="16766"/>
                  </a:lnTo>
                  <a:lnTo>
                    <a:pt x="682" y="16814"/>
                  </a:lnTo>
                  <a:lnTo>
                    <a:pt x="779" y="16839"/>
                  </a:lnTo>
                  <a:lnTo>
                    <a:pt x="876" y="16839"/>
                  </a:lnTo>
                  <a:lnTo>
                    <a:pt x="974" y="16814"/>
                  </a:lnTo>
                  <a:lnTo>
                    <a:pt x="974" y="16839"/>
                  </a:lnTo>
                  <a:lnTo>
                    <a:pt x="755" y="16887"/>
                  </a:lnTo>
                  <a:lnTo>
                    <a:pt x="511" y="16936"/>
                  </a:lnTo>
                  <a:lnTo>
                    <a:pt x="536" y="16741"/>
                  </a:lnTo>
                  <a:close/>
                  <a:moveTo>
                    <a:pt x="13967" y="1"/>
                  </a:moveTo>
                  <a:lnTo>
                    <a:pt x="13602" y="25"/>
                  </a:lnTo>
                  <a:lnTo>
                    <a:pt x="13261" y="74"/>
                  </a:lnTo>
                  <a:lnTo>
                    <a:pt x="12945" y="195"/>
                  </a:lnTo>
                  <a:lnTo>
                    <a:pt x="12629" y="341"/>
                  </a:lnTo>
                  <a:lnTo>
                    <a:pt x="12337" y="560"/>
                  </a:lnTo>
                  <a:lnTo>
                    <a:pt x="12021" y="828"/>
                  </a:lnTo>
                  <a:lnTo>
                    <a:pt x="11875" y="974"/>
                  </a:lnTo>
                  <a:lnTo>
                    <a:pt x="11826" y="1071"/>
                  </a:lnTo>
                  <a:lnTo>
                    <a:pt x="11777" y="1169"/>
                  </a:lnTo>
                  <a:lnTo>
                    <a:pt x="11704" y="1193"/>
                  </a:lnTo>
                  <a:lnTo>
                    <a:pt x="11339" y="1485"/>
                  </a:lnTo>
                  <a:lnTo>
                    <a:pt x="10999" y="1777"/>
                  </a:lnTo>
                  <a:lnTo>
                    <a:pt x="10317" y="2385"/>
                  </a:lnTo>
                  <a:lnTo>
                    <a:pt x="9685" y="3042"/>
                  </a:lnTo>
                  <a:lnTo>
                    <a:pt x="9052" y="3699"/>
                  </a:lnTo>
                  <a:lnTo>
                    <a:pt x="8395" y="4405"/>
                  </a:lnTo>
                  <a:lnTo>
                    <a:pt x="7714" y="5086"/>
                  </a:lnTo>
                  <a:lnTo>
                    <a:pt x="7032" y="5743"/>
                  </a:lnTo>
                  <a:lnTo>
                    <a:pt x="6351" y="6449"/>
                  </a:lnTo>
                  <a:lnTo>
                    <a:pt x="4964" y="7933"/>
                  </a:lnTo>
                  <a:lnTo>
                    <a:pt x="4258" y="8663"/>
                  </a:lnTo>
                  <a:lnTo>
                    <a:pt x="3894" y="9004"/>
                  </a:lnTo>
                  <a:lnTo>
                    <a:pt x="3529" y="9344"/>
                  </a:lnTo>
                  <a:lnTo>
                    <a:pt x="2190" y="10537"/>
                  </a:lnTo>
                  <a:lnTo>
                    <a:pt x="1558" y="11145"/>
                  </a:lnTo>
                  <a:lnTo>
                    <a:pt x="925" y="11778"/>
                  </a:lnTo>
                  <a:lnTo>
                    <a:pt x="876" y="11753"/>
                  </a:lnTo>
                  <a:lnTo>
                    <a:pt x="803" y="11778"/>
                  </a:lnTo>
                  <a:lnTo>
                    <a:pt x="755" y="11802"/>
                  </a:lnTo>
                  <a:lnTo>
                    <a:pt x="706" y="11851"/>
                  </a:lnTo>
                  <a:lnTo>
                    <a:pt x="609" y="12118"/>
                  </a:lnTo>
                  <a:lnTo>
                    <a:pt x="511" y="12386"/>
                  </a:lnTo>
                  <a:lnTo>
                    <a:pt x="463" y="12702"/>
                  </a:lnTo>
                  <a:lnTo>
                    <a:pt x="414" y="12994"/>
                  </a:lnTo>
                  <a:lnTo>
                    <a:pt x="365" y="13627"/>
                  </a:lnTo>
                  <a:lnTo>
                    <a:pt x="292" y="14211"/>
                  </a:lnTo>
                  <a:lnTo>
                    <a:pt x="98" y="15646"/>
                  </a:lnTo>
                  <a:lnTo>
                    <a:pt x="25" y="16376"/>
                  </a:lnTo>
                  <a:lnTo>
                    <a:pt x="0" y="16717"/>
                  </a:lnTo>
                  <a:lnTo>
                    <a:pt x="0" y="17082"/>
                  </a:lnTo>
                  <a:lnTo>
                    <a:pt x="0" y="17155"/>
                  </a:lnTo>
                  <a:lnTo>
                    <a:pt x="25" y="17204"/>
                  </a:lnTo>
                  <a:lnTo>
                    <a:pt x="122" y="17277"/>
                  </a:lnTo>
                  <a:lnTo>
                    <a:pt x="219" y="17325"/>
                  </a:lnTo>
                  <a:lnTo>
                    <a:pt x="341" y="17325"/>
                  </a:lnTo>
                  <a:lnTo>
                    <a:pt x="438" y="17350"/>
                  </a:lnTo>
                  <a:lnTo>
                    <a:pt x="560" y="17374"/>
                  </a:lnTo>
                  <a:lnTo>
                    <a:pt x="803" y="17398"/>
                  </a:lnTo>
                  <a:lnTo>
                    <a:pt x="1047" y="17350"/>
                  </a:lnTo>
                  <a:lnTo>
                    <a:pt x="1339" y="17301"/>
                  </a:lnTo>
                  <a:lnTo>
                    <a:pt x="1874" y="17131"/>
                  </a:lnTo>
                  <a:lnTo>
                    <a:pt x="2312" y="17009"/>
                  </a:lnTo>
                  <a:lnTo>
                    <a:pt x="2677" y="16936"/>
                  </a:lnTo>
                  <a:lnTo>
                    <a:pt x="3018" y="16887"/>
                  </a:lnTo>
                  <a:lnTo>
                    <a:pt x="3723" y="16839"/>
                  </a:lnTo>
                  <a:lnTo>
                    <a:pt x="4088" y="16790"/>
                  </a:lnTo>
                  <a:lnTo>
                    <a:pt x="4429" y="16741"/>
                  </a:lnTo>
                  <a:lnTo>
                    <a:pt x="4769" y="16644"/>
                  </a:lnTo>
                  <a:lnTo>
                    <a:pt x="5110" y="16522"/>
                  </a:lnTo>
                  <a:lnTo>
                    <a:pt x="5159" y="16498"/>
                  </a:lnTo>
                  <a:lnTo>
                    <a:pt x="5207" y="16449"/>
                  </a:lnTo>
                  <a:lnTo>
                    <a:pt x="5353" y="16401"/>
                  </a:lnTo>
                  <a:lnTo>
                    <a:pt x="5499" y="16328"/>
                  </a:lnTo>
                  <a:lnTo>
                    <a:pt x="5645" y="16255"/>
                  </a:lnTo>
                  <a:lnTo>
                    <a:pt x="5791" y="16133"/>
                  </a:lnTo>
                  <a:lnTo>
                    <a:pt x="6035" y="15890"/>
                  </a:lnTo>
                  <a:lnTo>
                    <a:pt x="6254" y="15671"/>
                  </a:lnTo>
                  <a:lnTo>
                    <a:pt x="6959" y="14965"/>
                  </a:lnTo>
                  <a:lnTo>
                    <a:pt x="7641" y="14284"/>
                  </a:lnTo>
                  <a:lnTo>
                    <a:pt x="9101" y="12824"/>
                  </a:lnTo>
                  <a:lnTo>
                    <a:pt x="10536" y="11364"/>
                  </a:lnTo>
                  <a:lnTo>
                    <a:pt x="11218" y="10658"/>
                  </a:lnTo>
                  <a:lnTo>
                    <a:pt x="11875" y="9904"/>
                  </a:lnTo>
                  <a:lnTo>
                    <a:pt x="12531" y="9174"/>
                  </a:lnTo>
                  <a:lnTo>
                    <a:pt x="13213" y="8444"/>
                  </a:lnTo>
                  <a:lnTo>
                    <a:pt x="13870" y="7811"/>
                  </a:lnTo>
                  <a:lnTo>
                    <a:pt x="14527" y="7179"/>
                  </a:lnTo>
                  <a:lnTo>
                    <a:pt x="15184" y="6522"/>
                  </a:lnTo>
                  <a:lnTo>
                    <a:pt x="15500" y="6205"/>
                  </a:lnTo>
                  <a:lnTo>
                    <a:pt x="15816" y="5840"/>
                  </a:lnTo>
                  <a:lnTo>
                    <a:pt x="15889" y="5792"/>
                  </a:lnTo>
                  <a:lnTo>
                    <a:pt x="15987" y="5767"/>
                  </a:lnTo>
                  <a:lnTo>
                    <a:pt x="16060" y="5694"/>
                  </a:lnTo>
                  <a:lnTo>
                    <a:pt x="16108" y="5621"/>
                  </a:lnTo>
                  <a:lnTo>
                    <a:pt x="16133" y="5524"/>
                  </a:lnTo>
                  <a:lnTo>
                    <a:pt x="16376" y="5208"/>
                  </a:lnTo>
                  <a:lnTo>
                    <a:pt x="16595" y="4891"/>
                  </a:lnTo>
                  <a:lnTo>
                    <a:pt x="16814" y="4551"/>
                  </a:lnTo>
                  <a:lnTo>
                    <a:pt x="16984" y="4210"/>
                  </a:lnTo>
                  <a:lnTo>
                    <a:pt x="17106" y="3845"/>
                  </a:lnTo>
                  <a:lnTo>
                    <a:pt x="17203" y="3480"/>
                  </a:lnTo>
                  <a:lnTo>
                    <a:pt x="17228" y="3140"/>
                  </a:lnTo>
                  <a:lnTo>
                    <a:pt x="17203" y="2799"/>
                  </a:lnTo>
                  <a:lnTo>
                    <a:pt x="17130" y="2458"/>
                  </a:lnTo>
                  <a:lnTo>
                    <a:pt x="17009" y="2142"/>
                  </a:lnTo>
                  <a:lnTo>
                    <a:pt x="16863" y="1826"/>
                  </a:lnTo>
                  <a:lnTo>
                    <a:pt x="16668" y="1534"/>
                  </a:lnTo>
                  <a:lnTo>
                    <a:pt x="16449" y="1266"/>
                  </a:lnTo>
                  <a:lnTo>
                    <a:pt x="16230" y="998"/>
                  </a:lnTo>
                  <a:lnTo>
                    <a:pt x="15962" y="779"/>
                  </a:lnTo>
                  <a:lnTo>
                    <a:pt x="15670" y="560"/>
                  </a:lnTo>
                  <a:lnTo>
                    <a:pt x="15354" y="390"/>
                  </a:lnTo>
                  <a:lnTo>
                    <a:pt x="15013" y="244"/>
                  </a:lnTo>
                  <a:lnTo>
                    <a:pt x="14673" y="122"/>
                  </a:lnTo>
                  <a:lnTo>
                    <a:pt x="14332" y="49"/>
                  </a:lnTo>
                  <a:lnTo>
                    <a:pt x="13967" y="1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248882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ctrTitle" idx="4294967295"/>
          </p:nvPr>
        </p:nvSpPr>
        <p:spPr>
          <a:xfrm>
            <a:off x="685800" y="2811715"/>
            <a:ext cx="7772400" cy="7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tx1"/>
                </a:solidFill>
              </a:rPr>
              <a:t>Debugging</a:t>
            </a:r>
            <a:endParaRPr sz="6000" b="1" dirty="0">
              <a:solidFill>
                <a:schemeClr val="tx1"/>
              </a:solidFill>
            </a:endParaRPr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4294967295"/>
          </p:nvPr>
        </p:nvSpPr>
        <p:spPr>
          <a:xfrm>
            <a:off x="685800" y="3663300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solidFill>
                <a:schemeClr val="tx1"/>
              </a:solidFill>
            </a:endParaRPr>
          </a:p>
        </p:txBody>
      </p:sp>
      <p:grpSp>
        <p:nvGrpSpPr>
          <p:cNvPr id="118" name="Google Shape;118;p17"/>
          <p:cNvGrpSpPr/>
          <p:nvPr/>
        </p:nvGrpSpPr>
        <p:grpSpPr>
          <a:xfrm>
            <a:off x="3384426" y="567049"/>
            <a:ext cx="2222406" cy="2111795"/>
            <a:chOff x="3075562" y="756050"/>
            <a:chExt cx="2931161" cy="2815726"/>
          </a:xfrm>
        </p:grpSpPr>
        <p:sp>
          <p:nvSpPr>
            <p:cNvPr id="119" name="Google Shape;119;p17"/>
            <p:cNvSpPr/>
            <p:nvPr/>
          </p:nvSpPr>
          <p:spPr>
            <a:xfrm>
              <a:off x="3950843" y="1762696"/>
              <a:ext cx="1326900" cy="1326900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3472643" y="1284496"/>
              <a:ext cx="2283300" cy="228330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5883273" y="1280600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2" name="Google Shape;122;p17"/>
            <p:cNvSpPr/>
            <p:nvPr/>
          </p:nvSpPr>
          <p:spPr>
            <a:xfrm rot="-5400000">
              <a:off x="4546838" y="-55875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3" name="Google Shape;123;p17"/>
            <p:cNvSpPr/>
            <p:nvPr/>
          </p:nvSpPr>
          <p:spPr>
            <a:xfrm rot="-5400000">
              <a:off x="3075562" y="756050"/>
              <a:ext cx="1326900" cy="132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4" name="Google Shape;124;p17"/>
            <p:cNvCxnSpPr/>
            <p:nvPr/>
          </p:nvCxnSpPr>
          <p:spPr>
            <a:xfrm>
              <a:off x="3480293" y="1292146"/>
              <a:ext cx="2268000" cy="22680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17"/>
            <p:cNvCxnSpPr>
              <a:endCxn id="119" idx="7"/>
            </p:cNvCxnSpPr>
            <p:nvPr/>
          </p:nvCxnSpPr>
          <p:spPr>
            <a:xfrm flipH="1">
              <a:off x="5083423" y="128051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17"/>
            <p:cNvCxnSpPr/>
            <p:nvPr/>
          </p:nvCxnSpPr>
          <p:spPr>
            <a:xfrm>
              <a:off x="3345288" y="1288325"/>
              <a:ext cx="0" cy="22833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  <p:cxnSp>
          <p:nvCxnSpPr>
            <p:cNvPr id="127" name="Google Shape;127;p17"/>
            <p:cNvCxnSpPr>
              <a:stCxn id="119" idx="3"/>
            </p:cNvCxnSpPr>
            <p:nvPr/>
          </p:nvCxnSpPr>
          <p:spPr>
            <a:xfrm flipH="1">
              <a:off x="3468663" y="289527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28" name="Google Shape;128;p17"/>
          <p:cNvSpPr/>
          <p:nvPr/>
        </p:nvSpPr>
        <p:spPr>
          <a:xfrm>
            <a:off x="4254089" y="1497787"/>
            <a:ext cx="598974" cy="598352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27991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Terminology</a:t>
            </a:r>
            <a:endParaRPr b="1"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04330" y="1125000"/>
            <a:ext cx="8229695" cy="3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Programming code might contain syntax errors, or logical errors. Many of these errors are difficult to diagnose.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Often, when programming code contains errors, nothing will happen. There are no error messages, and you will get no indications where to search for errors.</a:t>
            </a:r>
          </a:p>
          <a:p>
            <a:pPr marL="0" indent="0">
              <a:buClr>
                <a:schemeClr val="tx1"/>
              </a:buClr>
              <a:buNone/>
            </a:pPr>
            <a:endParaRPr lang="en-US" sz="16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Searching for (and fixing) errors in programming code is called </a:t>
            </a:r>
            <a:r>
              <a:rPr lang="en-US" sz="1600" b="1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code debugging</a:t>
            </a: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Clr>
                <a:schemeClr val="tx1"/>
              </a:buClr>
              <a:buNone/>
            </a:pPr>
            <a:endParaRPr lang="en-US" sz="16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With a debugger, you can also set </a:t>
            </a:r>
            <a:r>
              <a:rPr lang="en-US" sz="1600" b="1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breakpoints</a:t>
            </a: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 (places where code execution can be stopped), and examine variables while the code is executing.</a:t>
            </a:r>
          </a:p>
          <a:p>
            <a:pPr marL="0" indent="0">
              <a:buClr>
                <a:schemeClr val="tx1"/>
              </a:buClr>
              <a:buNone/>
            </a:pPr>
            <a:endParaRPr lang="en-US" sz="16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Press the F12 key to open your debugger A.K.A </a:t>
            </a:r>
            <a:r>
              <a:rPr lang="en-US" sz="1600" b="1" dirty="0" err="1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DevTools</a:t>
            </a: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06851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The console.log() Method</a:t>
            </a:r>
            <a:endParaRPr b="1"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04330" y="1125000"/>
            <a:ext cx="8229695" cy="15287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In the example below, the value of c will be printed in the Console Tab of </a:t>
            </a:r>
            <a:r>
              <a:rPr lang="en-US" sz="1600" dirty="0" err="1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DevTools</a:t>
            </a: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. 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This method is helpful to see if your code reaches certain lines before it encounters the error. 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Remember to remove your debugging console logs once you are done!!</a:t>
            </a: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5" name="Google Shape;110;p16">
            <a:extLst>
              <a:ext uri="{FF2B5EF4-FFF2-40B4-BE49-F238E27FC236}">
                <a16:creationId xmlns:a16="http://schemas.microsoft.com/office/drawing/2014/main" id="{CED09880-B670-46A2-AC15-ED750CD25D6C}"/>
              </a:ext>
            </a:extLst>
          </p:cNvPr>
          <p:cNvSpPr txBox="1">
            <a:spLocks/>
          </p:cNvSpPr>
          <p:nvPr/>
        </p:nvSpPr>
        <p:spPr>
          <a:xfrm>
            <a:off x="404330" y="2743200"/>
            <a:ext cx="8229695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tx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 = 5;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 = 6;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 = a + b;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console.log(c);  // prints 11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3119167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ZA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Variable Names</a:t>
            </a:r>
            <a:br>
              <a:rPr lang="en-ZA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br>
              <a:rPr lang="en-ZA" b="1" dirty="0"/>
            </a:br>
            <a:endParaRPr lang="en-US" b="1"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04330" y="1930070"/>
            <a:ext cx="8229695" cy="18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Clr>
                <a:schemeClr val="tx1"/>
              </a:buClr>
              <a:buNone/>
            </a:pPr>
            <a:r>
              <a:rPr lang="en-US" sz="25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Why is variable naming important?</a:t>
            </a:r>
          </a:p>
          <a:p>
            <a:pPr marL="0" indent="0" algn="ctr">
              <a:buClr>
                <a:schemeClr val="tx1"/>
              </a:buClr>
              <a:buNone/>
            </a:pPr>
            <a:endParaRPr lang="en-US" sz="25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 algn="ctr">
              <a:buClr>
                <a:schemeClr val="tx1"/>
              </a:buClr>
              <a:buNone/>
            </a:pPr>
            <a:r>
              <a:rPr lang="en-US" sz="20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Because </a:t>
            </a:r>
            <a:r>
              <a:rPr lang="en-US" sz="2000" dirty="0" err="1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superlongvariablenamesarereallyhardtoreadifnotcasedproperly</a:t>
            </a:r>
            <a:endParaRPr lang="en-US" sz="20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63869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Setting Breakpoints</a:t>
            </a:r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04330" y="1125000"/>
            <a:ext cx="3173757" cy="16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Clr>
                <a:schemeClr val="tx1"/>
              </a:buClr>
              <a:buSzPct val="100000"/>
              <a:buAutoNum type="arabicPeriod"/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Click on the Sources Tab of </a:t>
            </a:r>
            <a:r>
              <a:rPr lang="en-US" sz="1600" dirty="0" err="1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DevTools</a:t>
            </a:r>
            <a:endParaRPr lang="en-US" sz="16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342900" indent="-342900">
              <a:buClr>
                <a:schemeClr val="tx1"/>
              </a:buClr>
              <a:buSzPct val="100000"/>
              <a:buAutoNum type="arabicPeriod"/>
            </a:pPr>
            <a:endParaRPr lang="en-US" sz="16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342900" indent="-342900">
              <a:buClr>
                <a:schemeClr val="tx1"/>
              </a:buClr>
              <a:buSzPct val="100000"/>
              <a:buAutoNum type="arabicPeriod"/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Locate your script on the left nav</a:t>
            </a:r>
          </a:p>
          <a:p>
            <a:pPr marL="342900" indent="-342900">
              <a:buClr>
                <a:schemeClr val="tx1"/>
              </a:buClr>
              <a:buSzPct val="100000"/>
              <a:buAutoNum type="arabicPeriod"/>
            </a:pPr>
            <a:endParaRPr lang="en-US" sz="16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342900" indent="-342900">
              <a:buClr>
                <a:schemeClr val="tx1"/>
              </a:buClr>
              <a:buSzPct val="100000"/>
              <a:buAutoNum type="arabicPeriod"/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Click on the line number that you want to add a breakpoint</a:t>
            </a:r>
          </a:p>
          <a:p>
            <a:pPr marL="342900" indent="-342900">
              <a:buClr>
                <a:schemeClr val="tx1"/>
              </a:buClr>
              <a:buSzPct val="100000"/>
              <a:buAutoNum type="arabicPeriod"/>
            </a:pPr>
            <a:endParaRPr lang="en-US" sz="16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3969E-71AF-4450-8C00-CB710649E6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543"/>
          <a:stretch/>
        </p:blipFill>
        <p:spPr>
          <a:xfrm>
            <a:off x="3896140" y="1037963"/>
            <a:ext cx="4979504" cy="347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1384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Using Breakpoints</a:t>
            </a:r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04330" y="2216426"/>
            <a:ext cx="5688357" cy="2717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tx1"/>
              </a:buClr>
              <a:buSzPct val="100000"/>
              <a:buNone/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Once the breakpoint is triggered, the line will be highlighted.</a:t>
            </a:r>
          </a:p>
          <a:p>
            <a:pPr marL="0" indent="0">
              <a:buClr>
                <a:schemeClr val="tx1"/>
              </a:buClr>
              <a:buSzPct val="100000"/>
              <a:buNone/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You can:</a:t>
            </a:r>
          </a:p>
          <a:p>
            <a:pPr marL="342900" indent="-342900">
              <a:buClr>
                <a:schemeClr val="tx1"/>
              </a:buClr>
              <a:buSzPct val="100000"/>
              <a:buAutoNum type="arabicPeriod"/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Hover over variables to inspect their values</a:t>
            </a:r>
          </a:p>
          <a:p>
            <a:pPr marL="342900" indent="-342900">
              <a:buClr>
                <a:schemeClr val="tx1"/>
              </a:buClr>
              <a:buSzPct val="100000"/>
              <a:buAutoNum type="arabicPeriod"/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Press icon A to resume running your script</a:t>
            </a:r>
          </a:p>
          <a:p>
            <a:pPr marL="342900" indent="-342900">
              <a:buClr>
                <a:schemeClr val="tx1"/>
              </a:buClr>
              <a:buSzPct val="100000"/>
              <a:buAutoNum type="arabicPeriod"/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Press F10 or icon B to step over next function call</a:t>
            </a:r>
          </a:p>
          <a:p>
            <a:pPr marL="342900" indent="-342900">
              <a:buClr>
                <a:schemeClr val="tx1"/>
              </a:buClr>
              <a:buSzPct val="100000"/>
              <a:buAutoNum type="arabicPeriod"/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Press F11 or icon C to step into next function call</a:t>
            </a:r>
          </a:p>
          <a:p>
            <a:pPr marL="342900" indent="-342900">
              <a:buClr>
                <a:schemeClr val="tx1"/>
              </a:buClr>
              <a:buSzPct val="100000"/>
              <a:buAutoNum type="arabicPeriod"/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Press SHIFT + F11 or icon D to step out of current function</a:t>
            </a: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8F030A-6D4E-4814-9783-27D4364B5A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018" b="19122"/>
          <a:stretch/>
        </p:blipFill>
        <p:spPr>
          <a:xfrm>
            <a:off x="404330" y="1133061"/>
            <a:ext cx="5151566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2032AC-3968-474F-B42E-1C6EA860D4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24866"/>
          <a:stretch/>
        </p:blipFill>
        <p:spPr>
          <a:xfrm>
            <a:off x="6480953" y="2691843"/>
            <a:ext cx="2272754" cy="11102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6EF3E9-7818-4F9F-BEA1-BC9196BADB43}"/>
              </a:ext>
            </a:extLst>
          </p:cNvPr>
          <p:cNvSpPr txBox="1"/>
          <p:nvPr/>
        </p:nvSpPr>
        <p:spPr>
          <a:xfrm>
            <a:off x="6480954" y="3906079"/>
            <a:ext cx="2258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Find these buttons on the top-right of the screen</a:t>
            </a:r>
            <a:endParaRPr lang="en-ZA" sz="1000" dirty="0"/>
          </a:p>
        </p:txBody>
      </p:sp>
    </p:spTree>
    <p:extLst>
      <p:ext uri="{BB962C8B-B14F-4D97-AF65-F5344CB8AC3E}">
        <p14:creationId xmlns:p14="http://schemas.microsoft.com/office/powerpoint/2010/main" val="4948400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The debugger Keyword</a:t>
            </a:r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04330" y="1125000"/>
            <a:ext cx="8229695" cy="15287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The debugger keyword stops the execution of JavaScript and calls the debugging function. This has the same function as setting a breakpoint in the debugger.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With the debugger turned on, this code will stop executing before it executes the third line.</a:t>
            </a: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5" name="Google Shape;110;p16">
            <a:extLst>
              <a:ext uri="{FF2B5EF4-FFF2-40B4-BE49-F238E27FC236}">
                <a16:creationId xmlns:a16="http://schemas.microsoft.com/office/drawing/2014/main" id="{CED09880-B670-46A2-AC15-ED750CD25D6C}"/>
              </a:ext>
            </a:extLst>
          </p:cNvPr>
          <p:cNvSpPr txBox="1">
            <a:spLocks/>
          </p:cNvSpPr>
          <p:nvPr/>
        </p:nvSpPr>
        <p:spPr>
          <a:xfrm>
            <a:off x="404330" y="2743200"/>
            <a:ext cx="8229695" cy="20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tx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let x = 15 * 5;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debugger;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document.getElementById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("demo").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innerHTML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= x;</a:t>
            </a:r>
          </a:p>
        </p:txBody>
      </p:sp>
    </p:spTree>
    <p:extLst>
      <p:ext uri="{BB962C8B-B14F-4D97-AF65-F5344CB8AC3E}">
        <p14:creationId xmlns:p14="http://schemas.microsoft.com/office/powerpoint/2010/main" val="30096386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Bugs!</a:t>
            </a: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8AE3A8-AEBA-46BD-9B15-04287521F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3730" y="4236268"/>
            <a:ext cx="8290800" cy="674048"/>
          </a:xfrm>
        </p:spPr>
        <p:txBody>
          <a:bodyPr/>
          <a:lstStyle/>
          <a:p>
            <a:pPr algn="ctr"/>
            <a:r>
              <a:rPr lang="en-US" sz="2000" dirty="0"/>
              <a:t>Can you guess what the first bug was?</a:t>
            </a:r>
            <a:endParaRPr lang="en-ZA" sz="2000" dirty="0"/>
          </a:p>
        </p:txBody>
      </p:sp>
      <p:pic>
        <p:nvPicPr>
          <p:cNvPr id="5122" name="Picture 2" descr="First computer bug discovered | Sky HISTORY TV Channel">
            <a:extLst>
              <a:ext uri="{FF2B5EF4-FFF2-40B4-BE49-F238E27FC236}">
                <a16:creationId xmlns:a16="http://schemas.microsoft.com/office/drawing/2014/main" id="{28C78D13-DA4B-4EE6-9A5B-185A4B023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43000"/>
            <a:ext cx="73152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5411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1413600" y="2466600"/>
            <a:ext cx="63168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Hacking Time!</a:t>
            </a:r>
            <a:endParaRPr dirty="0"/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55F37A2-1CE1-439B-9789-A653A7F90438}"/>
              </a:ext>
            </a:extLst>
          </p:cNvPr>
          <p:cNvGrpSpPr/>
          <p:nvPr/>
        </p:nvGrpSpPr>
        <p:grpSpPr>
          <a:xfrm>
            <a:off x="4269442" y="1472453"/>
            <a:ext cx="611840" cy="463923"/>
            <a:chOff x="4269442" y="1472453"/>
            <a:chExt cx="611840" cy="46392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5814DA0-2458-48BA-85A9-8B90923C1808}"/>
                </a:ext>
              </a:extLst>
            </p:cNvPr>
            <p:cNvSpPr/>
            <p:nvPr/>
          </p:nvSpPr>
          <p:spPr>
            <a:xfrm>
              <a:off x="4269442" y="1472453"/>
              <a:ext cx="611840" cy="4639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" name="Google Shape;372;p36">
              <a:extLst>
                <a:ext uri="{FF2B5EF4-FFF2-40B4-BE49-F238E27FC236}">
                  <a16:creationId xmlns:a16="http://schemas.microsoft.com/office/drawing/2014/main" id="{8D870C9E-6225-4055-9E37-7FD1C4743FA1}"/>
                </a:ext>
              </a:extLst>
            </p:cNvPr>
            <p:cNvSpPr/>
            <p:nvPr/>
          </p:nvSpPr>
          <p:spPr>
            <a:xfrm>
              <a:off x="4383741" y="1480202"/>
              <a:ext cx="376518" cy="380255"/>
            </a:xfrm>
            <a:custGeom>
              <a:avLst/>
              <a:gdLst/>
              <a:ahLst/>
              <a:cxnLst/>
              <a:rect l="l" t="t" r="r" b="b"/>
              <a:pathLst>
                <a:path w="17228" h="17399" extrusionOk="0">
                  <a:moveTo>
                    <a:pt x="14162" y="439"/>
                  </a:moveTo>
                  <a:lnTo>
                    <a:pt x="14478" y="512"/>
                  </a:lnTo>
                  <a:lnTo>
                    <a:pt x="14794" y="609"/>
                  </a:lnTo>
                  <a:lnTo>
                    <a:pt x="15111" y="755"/>
                  </a:lnTo>
                  <a:lnTo>
                    <a:pt x="15403" y="925"/>
                  </a:lnTo>
                  <a:lnTo>
                    <a:pt x="15670" y="1120"/>
                  </a:lnTo>
                  <a:lnTo>
                    <a:pt x="15914" y="1315"/>
                  </a:lnTo>
                  <a:lnTo>
                    <a:pt x="16108" y="1534"/>
                  </a:lnTo>
                  <a:lnTo>
                    <a:pt x="15987" y="1558"/>
                  </a:lnTo>
                  <a:lnTo>
                    <a:pt x="15889" y="1607"/>
                  </a:lnTo>
                  <a:lnTo>
                    <a:pt x="15816" y="1655"/>
                  </a:lnTo>
                  <a:lnTo>
                    <a:pt x="15792" y="1680"/>
                  </a:lnTo>
                  <a:lnTo>
                    <a:pt x="15768" y="1728"/>
                  </a:lnTo>
                  <a:lnTo>
                    <a:pt x="15768" y="1777"/>
                  </a:lnTo>
                  <a:lnTo>
                    <a:pt x="15792" y="1826"/>
                  </a:lnTo>
                  <a:lnTo>
                    <a:pt x="15865" y="1850"/>
                  </a:lnTo>
                  <a:lnTo>
                    <a:pt x="15938" y="1874"/>
                  </a:lnTo>
                  <a:lnTo>
                    <a:pt x="16230" y="1874"/>
                  </a:lnTo>
                  <a:lnTo>
                    <a:pt x="16352" y="1850"/>
                  </a:lnTo>
                  <a:lnTo>
                    <a:pt x="16546" y="2166"/>
                  </a:lnTo>
                  <a:lnTo>
                    <a:pt x="16254" y="2142"/>
                  </a:lnTo>
                  <a:lnTo>
                    <a:pt x="16011" y="2142"/>
                  </a:lnTo>
                  <a:lnTo>
                    <a:pt x="15987" y="2166"/>
                  </a:lnTo>
                  <a:lnTo>
                    <a:pt x="15987" y="2191"/>
                  </a:lnTo>
                  <a:lnTo>
                    <a:pt x="16133" y="2312"/>
                  </a:lnTo>
                  <a:lnTo>
                    <a:pt x="16303" y="2410"/>
                  </a:lnTo>
                  <a:lnTo>
                    <a:pt x="16473" y="2458"/>
                  </a:lnTo>
                  <a:lnTo>
                    <a:pt x="16668" y="2507"/>
                  </a:lnTo>
                  <a:lnTo>
                    <a:pt x="16717" y="2750"/>
                  </a:lnTo>
                  <a:lnTo>
                    <a:pt x="16741" y="2994"/>
                  </a:lnTo>
                  <a:lnTo>
                    <a:pt x="16522" y="2872"/>
                  </a:lnTo>
                  <a:lnTo>
                    <a:pt x="16352" y="2799"/>
                  </a:lnTo>
                  <a:lnTo>
                    <a:pt x="16181" y="2702"/>
                  </a:lnTo>
                  <a:lnTo>
                    <a:pt x="16011" y="2653"/>
                  </a:lnTo>
                  <a:lnTo>
                    <a:pt x="15792" y="2653"/>
                  </a:lnTo>
                  <a:lnTo>
                    <a:pt x="15768" y="2677"/>
                  </a:lnTo>
                  <a:lnTo>
                    <a:pt x="15768" y="2702"/>
                  </a:lnTo>
                  <a:lnTo>
                    <a:pt x="15768" y="2726"/>
                  </a:lnTo>
                  <a:lnTo>
                    <a:pt x="15889" y="2872"/>
                  </a:lnTo>
                  <a:lnTo>
                    <a:pt x="16035" y="2994"/>
                  </a:lnTo>
                  <a:lnTo>
                    <a:pt x="16327" y="3213"/>
                  </a:lnTo>
                  <a:lnTo>
                    <a:pt x="16522" y="3334"/>
                  </a:lnTo>
                  <a:lnTo>
                    <a:pt x="16619" y="3407"/>
                  </a:lnTo>
                  <a:lnTo>
                    <a:pt x="16717" y="3456"/>
                  </a:lnTo>
                  <a:lnTo>
                    <a:pt x="16692" y="3651"/>
                  </a:lnTo>
                  <a:lnTo>
                    <a:pt x="16619" y="3845"/>
                  </a:lnTo>
                  <a:lnTo>
                    <a:pt x="16400" y="3602"/>
                  </a:lnTo>
                  <a:lnTo>
                    <a:pt x="16133" y="3407"/>
                  </a:lnTo>
                  <a:lnTo>
                    <a:pt x="15987" y="3310"/>
                  </a:lnTo>
                  <a:lnTo>
                    <a:pt x="15841" y="3237"/>
                  </a:lnTo>
                  <a:lnTo>
                    <a:pt x="15695" y="3188"/>
                  </a:lnTo>
                  <a:lnTo>
                    <a:pt x="15524" y="3164"/>
                  </a:lnTo>
                  <a:lnTo>
                    <a:pt x="15476" y="3188"/>
                  </a:lnTo>
                  <a:lnTo>
                    <a:pt x="15476" y="3213"/>
                  </a:lnTo>
                  <a:lnTo>
                    <a:pt x="15476" y="3237"/>
                  </a:lnTo>
                  <a:lnTo>
                    <a:pt x="15500" y="3261"/>
                  </a:lnTo>
                  <a:lnTo>
                    <a:pt x="15597" y="3359"/>
                  </a:lnTo>
                  <a:lnTo>
                    <a:pt x="15695" y="3432"/>
                  </a:lnTo>
                  <a:lnTo>
                    <a:pt x="15987" y="3699"/>
                  </a:lnTo>
                  <a:lnTo>
                    <a:pt x="16230" y="3918"/>
                  </a:lnTo>
                  <a:lnTo>
                    <a:pt x="16449" y="4162"/>
                  </a:lnTo>
                  <a:lnTo>
                    <a:pt x="16473" y="4186"/>
                  </a:lnTo>
                  <a:lnTo>
                    <a:pt x="16254" y="4526"/>
                  </a:lnTo>
                  <a:lnTo>
                    <a:pt x="16206" y="4453"/>
                  </a:lnTo>
                  <a:lnTo>
                    <a:pt x="16133" y="4380"/>
                  </a:lnTo>
                  <a:lnTo>
                    <a:pt x="15962" y="4259"/>
                  </a:lnTo>
                  <a:lnTo>
                    <a:pt x="15646" y="4040"/>
                  </a:lnTo>
                  <a:lnTo>
                    <a:pt x="15403" y="3821"/>
                  </a:lnTo>
                  <a:lnTo>
                    <a:pt x="15159" y="3626"/>
                  </a:lnTo>
                  <a:lnTo>
                    <a:pt x="15111" y="3626"/>
                  </a:lnTo>
                  <a:lnTo>
                    <a:pt x="15062" y="3651"/>
                  </a:lnTo>
                  <a:lnTo>
                    <a:pt x="15013" y="3724"/>
                  </a:lnTo>
                  <a:lnTo>
                    <a:pt x="15013" y="3821"/>
                  </a:lnTo>
                  <a:lnTo>
                    <a:pt x="15013" y="3894"/>
                  </a:lnTo>
                  <a:lnTo>
                    <a:pt x="15038" y="3991"/>
                  </a:lnTo>
                  <a:lnTo>
                    <a:pt x="15135" y="4137"/>
                  </a:lnTo>
                  <a:lnTo>
                    <a:pt x="15257" y="4283"/>
                  </a:lnTo>
                  <a:lnTo>
                    <a:pt x="15427" y="4453"/>
                  </a:lnTo>
                  <a:lnTo>
                    <a:pt x="15622" y="4599"/>
                  </a:lnTo>
                  <a:lnTo>
                    <a:pt x="15816" y="4745"/>
                  </a:lnTo>
                  <a:lnTo>
                    <a:pt x="15914" y="4818"/>
                  </a:lnTo>
                  <a:lnTo>
                    <a:pt x="16011" y="4843"/>
                  </a:lnTo>
                  <a:lnTo>
                    <a:pt x="15792" y="5135"/>
                  </a:lnTo>
                  <a:lnTo>
                    <a:pt x="14867" y="4162"/>
                  </a:lnTo>
                  <a:lnTo>
                    <a:pt x="13967" y="3213"/>
                  </a:lnTo>
                  <a:lnTo>
                    <a:pt x="13505" y="2750"/>
                  </a:lnTo>
                  <a:lnTo>
                    <a:pt x="13018" y="2288"/>
                  </a:lnTo>
                  <a:lnTo>
                    <a:pt x="12531" y="1850"/>
                  </a:lnTo>
                  <a:lnTo>
                    <a:pt x="12021" y="1461"/>
                  </a:lnTo>
                  <a:lnTo>
                    <a:pt x="12021" y="1388"/>
                  </a:lnTo>
                  <a:lnTo>
                    <a:pt x="12118" y="1315"/>
                  </a:lnTo>
                  <a:lnTo>
                    <a:pt x="12215" y="1242"/>
                  </a:lnTo>
                  <a:lnTo>
                    <a:pt x="12385" y="1047"/>
                  </a:lnTo>
                  <a:lnTo>
                    <a:pt x="12629" y="852"/>
                  </a:lnTo>
                  <a:lnTo>
                    <a:pt x="12921" y="682"/>
                  </a:lnTo>
                  <a:lnTo>
                    <a:pt x="13213" y="560"/>
                  </a:lnTo>
                  <a:lnTo>
                    <a:pt x="13505" y="463"/>
                  </a:lnTo>
                  <a:lnTo>
                    <a:pt x="13675" y="439"/>
                  </a:lnTo>
                  <a:close/>
                  <a:moveTo>
                    <a:pt x="11753" y="1704"/>
                  </a:moveTo>
                  <a:lnTo>
                    <a:pt x="11826" y="1850"/>
                  </a:lnTo>
                  <a:lnTo>
                    <a:pt x="11948" y="1972"/>
                  </a:lnTo>
                  <a:lnTo>
                    <a:pt x="12093" y="2069"/>
                  </a:lnTo>
                  <a:lnTo>
                    <a:pt x="12385" y="2288"/>
                  </a:lnTo>
                  <a:lnTo>
                    <a:pt x="12677" y="2531"/>
                  </a:lnTo>
                  <a:lnTo>
                    <a:pt x="12945" y="2823"/>
                  </a:lnTo>
                  <a:lnTo>
                    <a:pt x="13480" y="3383"/>
                  </a:lnTo>
                  <a:lnTo>
                    <a:pt x="14478" y="4453"/>
                  </a:lnTo>
                  <a:lnTo>
                    <a:pt x="15500" y="5500"/>
                  </a:lnTo>
                  <a:lnTo>
                    <a:pt x="15111" y="5962"/>
                  </a:lnTo>
                  <a:lnTo>
                    <a:pt x="14600" y="5500"/>
                  </a:lnTo>
                  <a:lnTo>
                    <a:pt x="14113" y="5013"/>
                  </a:lnTo>
                  <a:lnTo>
                    <a:pt x="13213" y="4016"/>
                  </a:lnTo>
                  <a:lnTo>
                    <a:pt x="12750" y="3529"/>
                  </a:lnTo>
                  <a:lnTo>
                    <a:pt x="12264" y="3018"/>
                  </a:lnTo>
                  <a:lnTo>
                    <a:pt x="11777" y="2556"/>
                  </a:lnTo>
                  <a:lnTo>
                    <a:pt x="11266" y="2093"/>
                  </a:lnTo>
                  <a:lnTo>
                    <a:pt x="11753" y="1704"/>
                  </a:lnTo>
                  <a:close/>
                  <a:moveTo>
                    <a:pt x="13724" y="5232"/>
                  </a:moveTo>
                  <a:lnTo>
                    <a:pt x="14235" y="5767"/>
                  </a:lnTo>
                  <a:lnTo>
                    <a:pt x="14794" y="6278"/>
                  </a:lnTo>
                  <a:lnTo>
                    <a:pt x="14575" y="6497"/>
                  </a:lnTo>
                  <a:lnTo>
                    <a:pt x="14259" y="6278"/>
                  </a:lnTo>
                  <a:lnTo>
                    <a:pt x="13967" y="6035"/>
                  </a:lnTo>
                  <a:lnTo>
                    <a:pt x="13699" y="5792"/>
                  </a:lnTo>
                  <a:lnTo>
                    <a:pt x="13432" y="5573"/>
                  </a:lnTo>
                  <a:lnTo>
                    <a:pt x="13724" y="5232"/>
                  </a:lnTo>
                  <a:close/>
                  <a:moveTo>
                    <a:pt x="13261" y="5767"/>
                  </a:moveTo>
                  <a:lnTo>
                    <a:pt x="13359" y="5913"/>
                  </a:lnTo>
                  <a:lnTo>
                    <a:pt x="13456" y="6059"/>
                  </a:lnTo>
                  <a:lnTo>
                    <a:pt x="13724" y="6303"/>
                  </a:lnTo>
                  <a:lnTo>
                    <a:pt x="13991" y="6546"/>
                  </a:lnTo>
                  <a:lnTo>
                    <a:pt x="14137" y="6668"/>
                  </a:lnTo>
                  <a:lnTo>
                    <a:pt x="14308" y="6765"/>
                  </a:lnTo>
                  <a:lnTo>
                    <a:pt x="14235" y="6814"/>
                  </a:lnTo>
                  <a:lnTo>
                    <a:pt x="14137" y="6692"/>
                  </a:lnTo>
                  <a:lnTo>
                    <a:pt x="13991" y="6595"/>
                  </a:lnTo>
                  <a:lnTo>
                    <a:pt x="13699" y="6400"/>
                  </a:lnTo>
                  <a:lnTo>
                    <a:pt x="13359" y="6230"/>
                  </a:lnTo>
                  <a:lnTo>
                    <a:pt x="13188" y="6132"/>
                  </a:lnTo>
                  <a:lnTo>
                    <a:pt x="13042" y="6011"/>
                  </a:lnTo>
                  <a:lnTo>
                    <a:pt x="13261" y="5767"/>
                  </a:lnTo>
                  <a:close/>
                  <a:moveTo>
                    <a:pt x="13018" y="6059"/>
                  </a:moveTo>
                  <a:lnTo>
                    <a:pt x="13188" y="6303"/>
                  </a:lnTo>
                  <a:lnTo>
                    <a:pt x="13286" y="6424"/>
                  </a:lnTo>
                  <a:lnTo>
                    <a:pt x="13407" y="6522"/>
                  </a:lnTo>
                  <a:lnTo>
                    <a:pt x="14040" y="7008"/>
                  </a:lnTo>
                  <a:lnTo>
                    <a:pt x="13699" y="7349"/>
                  </a:lnTo>
                  <a:lnTo>
                    <a:pt x="13675" y="7325"/>
                  </a:lnTo>
                  <a:lnTo>
                    <a:pt x="13505" y="7227"/>
                  </a:lnTo>
                  <a:lnTo>
                    <a:pt x="13334" y="7106"/>
                  </a:lnTo>
                  <a:lnTo>
                    <a:pt x="13018" y="6838"/>
                  </a:lnTo>
                  <a:lnTo>
                    <a:pt x="12799" y="6668"/>
                  </a:lnTo>
                  <a:lnTo>
                    <a:pt x="12702" y="6595"/>
                  </a:lnTo>
                  <a:lnTo>
                    <a:pt x="12580" y="6546"/>
                  </a:lnTo>
                  <a:lnTo>
                    <a:pt x="12799" y="6303"/>
                  </a:lnTo>
                  <a:lnTo>
                    <a:pt x="13018" y="6059"/>
                  </a:lnTo>
                  <a:close/>
                  <a:moveTo>
                    <a:pt x="12385" y="6716"/>
                  </a:moveTo>
                  <a:lnTo>
                    <a:pt x="12483" y="6838"/>
                  </a:lnTo>
                  <a:lnTo>
                    <a:pt x="12580" y="6935"/>
                  </a:lnTo>
                  <a:lnTo>
                    <a:pt x="12799" y="7130"/>
                  </a:lnTo>
                  <a:lnTo>
                    <a:pt x="13091" y="7398"/>
                  </a:lnTo>
                  <a:lnTo>
                    <a:pt x="13407" y="7617"/>
                  </a:lnTo>
                  <a:lnTo>
                    <a:pt x="13018" y="8006"/>
                  </a:lnTo>
                  <a:lnTo>
                    <a:pt x="12921" y="8079"/>
                  </a:lnTo>
                  <a:lnTo>
                    <a:pt x="12823" y="7909"/>
                  </a:lnTo>
                  <a:lnTo>
                    <a:pt x="12653" y="7763"/>
                  </a:lnTo>
                  <a:lnTo>
                    <a:pt x="12312" y="7495"/>
                  </a:lnTo>
                  <a:lnTo>
                    <a:pt x="12093" y="7325"/>
                  </a:lnTo>
                  <a:lnTo>
                    <a:pt x="11972" y="7252"/>
                  </a:lnTo>
                  <a:lnTo>
                    <a:pt x="11850" y="7179"/>
                  </a:lnTo>
                  <a:lnTo>
                    <a:pt x="12385" y="6716"/>
                  </a:lnTo>
                  <a:close/>
                  <a:moveTo>
                    <a:pt x="11631" y="7373"/>
                  </a:moveTo>
                  <a:lnTo>
                    <a:pt x="11729" y="7471"/>
                  </a:lnTo>
                  <a:lnTo>
                    <a:pt x="11850" y="7568"/>
                  </a:lnTo>
                  <a:lnTo>
                    <a:pt x="12093" y="7738"/>
                  </a:lnTo>
                  <a:lnTo>
                    <a:pt x="12434" y="8055"/>
                  </a:lnTo>
                  <a:lnTo>
                    <a:pt x="12556" y="8201"/>
                  </a:lnTo>
                  <a:lnTo>
                    <a:pt x="12702" y="8322"/>
                  </a:lnTo>
                  <a:lnTo>
                    <a:pt x="11948" y="9150"/>
                  </a:lnTo>
                  <a:lnTo>
                    <a:pt x="11680" y="8906"/>
                  </a:lnTo>
                  <a:lnTo>
                    <a:pt x="11364" y="8687"/>
                  </a:lnTo>
                  <a:lnTo>
                    <a:pt x="11072" y="8444"/>
                  </a:lnTo>
                  <a:lnTo>
                    <a:pt x="10780" y="8201"/>
                  </a:lnTo>
                  <a:lnTo>
                    <a:pt x="11096" y="7860"/>
                  </a:lnTo>
                  <a:lnTo>
                    <a:pt x="11193" y="7957"/>
                  </a:lnTo>
                  <a:lnTo>
                    <a:pt x="11291" y="8030"/>
                  </a:lnTo>
                  <a:lnTo>
                    <a:pt x="11461" y="8176"/>
                  </a:lnTo>
                  <a:lnTo>
                    <a:pt x="11777" y="8493"/>
                  </a:lnTo>
                  <a:lnTo>
                    <a:pt x="11972" y="8614"/>
                  </a:lnTo>
                  <a:lnTo>
                    <a:pt x="12166" y="8736"/>
                  </a:lnTo>
                  <a:lnTo>
                    <a:pt x="12288" y="8736"/>
                  </a:lnTo>
                  <a:lnTo>
                    <a:pt x="12337" y="8712"/>
                  </a:lnTo>
                  <a:lnTo>
                    <a:pt x="12361" y="8639"/>
                  </a:lnTo>
                  <a:lnTo>
                    <a:pt x="12361" y="8566"/>
                  </a:lnTo>
                  <a:lnTo>
                    <a:pt x="12337" y="8493"/>
                  </a:lnTo>
                  <a:lnTo>
                    <a:pt x="12118" y="8322"/>
                  </a:lnTo>
                  <a:lnTo>
                    <a:pt x="11899" y="8152"/>
                  </a:lnTo>
                  <a:lnTo>
                    <a:pt x="11461" y="7811"/>
                  </a:lnTo>
                  <a:lnTo>
                    <a:pt x="11291" y="7690"/>
                  </a:lnTo>
                  <a:lnTo>
                    <a:pt x="11631" y="7373"/>
                  </a:lnTo>
                  <a:close/>
                  <a:moveTo>
                    <a:pt x="10634" y="8371"/>
                  </a:moveTo>
                  <a:lnTo>
                    <a:pt x="10731" y="8541"/>
                  </a:lnTo>
                  <a:lnTo>
                    <a:pt x="10853" y="8687"/>
                  </a:lnTo>
                  <a:lnTo>
                    <a:pt x="10974" y="8809"/>
                  </a:lnTo>
                  <a:lnTo>
                    <a:pt x="11145" y="8931"/>
                  </a:lnTo>
                  <a:lnTo>
                    <a:pt x="11461" y="9150"/>
                  </a:lnTo>
                  <a:lnTo>
                    <a:pt x="11753" y="9369"/>
                  </a:lnTo>
                  <a:lnTo>
                    <a:pt x="11461" y="9685"/>
                  </a:lnTo>
                  <a:lnTo>
                    <a:pt x="11145" y="9442"/>
                  </a:lnTo>
                  <a:lnTo>
                    <a:pt x="10828" y="9198"/>
                  </a:lnTo>
                  <a:lnTo>
                    <a:pt x="10585" y="8955"/>
                  </a:lnTo>
                  <a:lnTo>
                    <a:pt x="10463" y="8833"/>
                  </a:lnTo>
                  <a:lnTo>
                    <a:pt x="10317" y="8736"/>
                  </a:lnTo>
                  <a:lnTo>
                    <a:pt x="10634" y="8371"/>
                  </a:lnTo>
                  <a:close/>
                  <a:moveTo>
                    <a:pt x="10196" y="8931"/>
                  </a:moveTo>
                  <a:lnTo>
                    <a:pt x="10269" y="9052"/>
                  </a:lnTo>
                  <a:lnTo>
                    <a:pt x="10366" y="9198"/>
                  </a:lnTo>
                  <a:lnTo>
                    <a:pt x="10609" y="9417"/>
                  </a:lnTo>
                  <a:lnTo>
                    <a:pt x="10901" y="9709"/>
                  </a:lnTo>
                  <a:lnTo>
                    <a:pt x="11072" y="9831"/>
                  </a:lnTo>
                  <a:lnTo>
                    <a:pt x="11242" y="9953"/>
                  </a:lnTo>
                  <a:lnTo>
                    <a:pt x="10415" y="10853"/>
                  </a:lnTo>
                  <a:lnTo>
                    <a:pt x="10317" y="10707"/>
                  </a:lnTo>
                  <a:lnTo>
                    <a:pt x="10196" y="10585"/>
                  </a:lnTo>
                  <a:lnTo>
                    <a:pt x="9904" y="10366"/>
                  </a:lnTo>
                  <a:lnTo>
                    <a:pt x="9636" y="10172"/>
                  </a:lnTo>
                  <a:lnTo>
                    <a:pt x="9466" y="10074"/>
                  </a:lnTo>
                  <a:lnTo>
                    <a:pt x="9320" y="10001"/>
                  </a:lnTo>
                  <a:lnTo>
                    <a:pt x="9563" y="9709"/>
                  </a:lnTo>
                  <a:lnTo>
                    <a:pt x="9782" y="9880"/>
                  </a:lnTo>
                  <a:lnTo>
                    <a:pt x="10001" y="10026"/>
                  </a:lnTo>
                  <a:lnTo>
                    <a:pt x="10244" y="10245"/>
                  </a:lnTo>
                  <a:lnTo>
                    <a:pt x="10390" y="10366"/>
                  </a:lnTo>
                  <a:lnTo>
                    <a:pt x="10536" y="10464"/>
                  </a:lnTo>
                  <a:lnTo>
                    <a:pt x="10609" y="10488"/>
                  </a:lnTo>
                  <a:lnTo>
                    <a:pt x="10658" y="10464"/>
                  </a:lnTo>
                  <a:lnTo>
                    <a:pt x="10731" y="10439"/>
                  </a:lnTo>
                  <a:lnTo>
                    <a:pt x="10780" y="10391"/>
                  </a:lnTo>
                  <a:lnTo>
                    <a:pt x="10804" y="10342"/>
                  </a:lnTo>
                  <a:lnTo>
                    <a:pt x="10828" y="10269"/>
                  </a:lnTo>
                  <a:lnTo>
                    <a:pt x="10804" y="10220"/>
                  </a:lnTo>
                  <a:lnTo>
                    <a:pt x="10755" y="10147"/>
                  </a:lnTo>
                  <a:lnTo>
                    <a:pt x="10220" y="9734"/>
                  </a:lnTo>
                  <a:lnTo>
                    <a:pt x="10001" y="9563"/>
                  </a:lnTo>
                  <a:lnTo>
                    <a:pt x="9904" y="9490"/>
                  </a:lnTo>
                  <a:lnTo>
                    <a:pt x="9782" y="9442"/>
                  </a:lnTo>
                  <a:lnTo>
                    <a:pt x="10196" y="8931"/>
                  </a:lnTo>
                  <a:close/>
                  <a:moveTo>
                    <a:pt x="9125" y="10245"/>
                  </a:moveTo>
                  <a:lnTo>
                    <a:pt x="9247" y="10342"/>
                  </a:lnTo>
                  <a:lnTo>
                    <a:pt x="9368" y="10415"/>
                  </a:lnTo>
                  <a:lnTo>
                    <a:pt x="9612" y="10585"/>
                  </a:lnTo>
                  <a:lnTo>
                    <a:pt x="9904" y="10829"/>
                  </a:lnTo>
                  <a:lnTo>
                    <a:pt x="10050" y="10950"/>
                  </a:lnTo>
                  <a:lnTo>
                    <a:pt x="10220" y="11048"/>
                  </a:lnTo>
                  <a:lnTo>
                    <a:pt x="9685" y="11583"/>
                  </a:lnTo>
                  <a:lnTo>
                    <a:pt x="9685" y="11534"/>
                  </a:lnTo>
                  <a:lnTo>
                    <a:pt x="9660" y="11437"/>
                  </a:lnTo>
                  <a:lnTo>
                    <a:pt x="9587" y="11364"/>
                  </a:lnTo>
                  <a:lnTo>
                    <a:pt x="9417" y="11218"/>
                  </a:lnTo>
                  <a:lnTo>
                    <a:pt x="9222" y="11023"/>
                  </a:lnTo>
                  <a:lnTo>
                    <a:pt x="9028" y="10853"/>
                  </a:lnTo>
                  <a:lnTo>
                    <a:pt x="8906" y="10756"/>
                  </a:lnTo>
                  <a:lnTo>
                    <a:pt x="8736" y="10683"/>
                  </a:lnTo>
                  <a:lnTo>
                    <a:pt x="8833" y="10585"/>
                  </a:lnTo>
                  <a:lnTo>
                    <a:pt x="9125" y="10245"/>
                  </a:lnTo>
                  <a:close/>
                  <a:moveTo>
                    <a:pt x="8468" y="10926"/>
                  </a:moveTo>
                  <a:lnTo>
                    <a:pt x="8687" y="11096"/>
                  </a:lnTo>
                  <a:lnTo>
                    <a:pt x="8930" y="11291"/>
                  </a:lnTo>
                  <a:lnTo>
                    <a:pt x="9052" y="11437"/>
                  </a:lnTo>
                  <a:lnTo>
                    <a:pt x="9198" y="11583"/>
                  </a:lnTo>
                  <a:lnTo>
                    <a:pt x="9271" y="11656"/>
                  </a:lnTo>
                  <a:lnTo>
                    <a:pt x="9344" y="11705"/>
                  </a:lnTo>
                  <a:lnTo>
                    <a:pt x="9441" y="11753"/>
                  </a:lnTo>
                  <a:lnTo>
                    <a:pt x="9539" y="11753"/>
                  </a:lnTo>
                  <a:lnTo>
                    <a:pt x="8468" y="12824"/>
                  </a:lnTo>
                  <a:lnTo>
                    <a:pt x="8152" y="12532"/>
                  </a:lnTo>
                  <a:lnTo>
                    <a:pt x="7811" y="12240"/>
                  </a:lnTo>
                  <a:lnTo>
                    <a:pt x="7470" y="11899"/>
                  </a:lnTo>
                  <a:lnTo>
                    <a:pt x="7349" y="11826"/>
                  </a:lnTo>
                  <a:lnTo>
                    <a:pt x="7738" y="11534"/>
                  </a:lnTo>
                  <a:lnTo>
                    <a:pt x="7860" y="11705"/>
                  </a:lnTo>
                  <a:lnTo>
                    <a:pt x="8006" y="11875"/>
                  </a:lnTo>
                  <a:lnTo>
                    <a:pt x="8371" y="12264"/>
                  </a:lnTo>
                  <a:lnTo>
                    <a:pt x="8517" y="12434"/>
                  </a:lnTo>
                  <a:lnTo>
                    <a:pt x="8590" y="12483"/>
                  </a:lnTo>
                  <a:lnTo>
                    <a:pt x="8687" y="12507"/>
                  </a:lnTo>
                  <a:lnTo>
                    <a:pt x="8736" y="12507"/>
                  </a:lnTo>
                  <a:lnTo>
                    <a:pt x="8809" y="12483"/>
                  </a:lnTo>
                  <a:lnTo>
                    <a:pt x="8833" y="12434"/>
                  </a:lnTo>
                  <a:lnTo>
                    <a:pt x="8857" y="12386"/>
                  </a:lnTo>
                  <a:lnTo>
                    <a:pt x="8857" y="12289"/>
                  </a:lnTo>
                  <a:lnTo>
                    <a:pt x="8809" y="12191"/>
                  </a:lnTo>
                  <a:lnTo>
                    <a:pt x="8760" y="12094"/>
                  </a:lnTo>
                  <a:lnTo>
                    <a:pt x="8663" y="11997"/>
                  </a:lnTo>
                  <a:lnTo>
                    <a:pt x="8492" y="11826"/>
                  </a:lnTo>
                  <a:lnTo>
                    <a:pt x="8322" y="11680"/>
                  </a:lnTo>
                  <a:lnTo>
                    <a:pt x="8152" y="11510"/>
                  </a:lnTo>
                  <a:lnTo>
                    <a:pt x="7957" y="11364"/>
                  </a:lnTo>
                  <a:lnTo>
                    <a:pt x="8468" y="10926"/>
                  </a:lnTo>
                  <a:close/>
                  <a:moveTo>
                    <a:pt x="11047" y="2312"/>
                  </a:moveTo>
                  <a:lnTo>
                    <a:pt x="11120" y="2434"/>
                  </a:lnTo>
                  <a:lnTo>
                    <a:pt x="11218" y="2531"/>
                  </a:lnTo>
                  <a:lnTo>
                    <a:pt x="11437" y="2750"/>
                  </a:lnTo>
                  <a:lnTo>
                    <a:pt x="11850" y="3213"/>
                  </a:lnTo>
                  <a:lnTo>
                    <a:pt x="11826" y="3213"/>
                  </a:lnTo>
                  <a:lnTo>
                    <a:pt x="11193" y="3748"/>
                  </a:lnTo>
                  <a:lnTo>
                    <a:pt x="10609" y="4283"/>
                  </a:lnTo>
                  <a:lnTo>
                    <a:pt x="10025" y="4867"/>
                  </a:lnTo>
                  <a:lnTo>
                    <a:pt x="9490" y="5500"/>
                  </a:lnTo>
                  <a:lnTo>
                    <a:pt x="9174" y="5865"/>
                  </a:lnTo>
                  <a:lnTo>
                    <a:pt x="8857" y="6254"/>
                  </a:lnTo>
                  <a:lnTo>
                    <a:pt x="8517" y="6595"/>
                  </a:lnTo>
                  <a:lnTo>
                    <a:pt x="8176" y="6935"/>
                  </a:lnTo>
                  <a:lnTo>
                    <a:pt x="7373" y="7617"/>
                  </a:lnTo>
                  <a:lnTo>
                    <a:pt x="6984" y="7933"/>
                  </a:lnTo>
                  <a:lnTo>
                    <a:pt x="6594" y="8274"/>
                  </a:lnTo>
                  <a:lnTo>
                    <a:pt x="6229" y="8639"/>
                  </a:lnTo>
                  <a:lnTo>
                    <a:pt x="5864" y="9004"/>
                  </a:lnTo>
                  <a:lnTo>
                    <a:pt x="5183" y="9782"/>
                  </a:lnTo>
                  <a:lnTo>
                    <a:pt x="4502" y="10537"/>
                  </a:lnTo>
                  <a:lnTo>
                    <a:pt x="4137" y="10902"/>
                  </a:lnTo>
                  <a:lnTo>
                    <a:pt x="3772" y="11242"/>
                  </a:lnTo>
                  <a:lnTo>
                    <a:pt x="3115" y="11802"/>
                  </a:lnTo>
                  <a:lnTo>
                    <a:pt x="2799" y="12118"/>
                  </a:lnTo>
                  <a:lnTo>
                    <a:pt x="2507" y="12434"/>
                  </a:lnTo>
                  <a:lnTo>
                    <a:pt x="2263" y="12702"/>
                  </a:lnTo>
                  <a:lnTo>
                    <a:pt x="2166" y="12848"/>
                  </a:lnTo>
                  <a:lnTo>
                    <a:pt x="2069" y="13018"/>
                  </a:lnTo>
                  <a:lnTo>
                    <a:pt x="1850" y="12824"/>
                  </a:lnTo>
                  <a:lnTo>
                    <a:pt x="1460" y="12459"/>
                  </a:lnTo>
                  <a:lnTo>
                    <a:pt x="1266" y="12264"/>
                  </a:lnTo>
                  <a:lnTo>
                    <a:pt x="1047" y="12118"/>
                  </a:lnTo>
                  <a:lnTo>
                    <a:pt x="1047" y="12070"/>
                  </a:lnTo>
                  <a:lnTo>
                    <a:pt x="1193" y="11997"/>
                  </a:lnTo>
                  <a:lnTo>
                    <a:pt x="1339" y="11924"/>
                  </a:lnTo>
                  <a:lnTo>
                    <a:pt x="1460" y="11826"/>
                  </a:lnTo>
                  <a:lnTo>
                    <a:pt x="1582" y="11705"/>
                  </a:lnTo>
                  <a:lnTo>
                    <a:pt x="2020" y="11218"/>
                  </a:lnTo>
                  <a:lnTo>
                    <a:pt x="2385" y="10853"/>
                  </a:lnTo>
                  <a:lnTo>
                    <a:pt x="2774" y="10537"/>
                  </a:lnTo>
                  <a:lnTo>
                    <a:pt x="3577" y="9880"/>
                  </a:lnTo>
                  <a:lnTo>
                    <a:pt x="3942" y="9539"/>
                  </a:lnTo>
                  <a:lnTo>
                    <a:pt x="4307" y="9198"/>
                  </a:lnTo>
                  <a:lnTo>
                    <a:pt x="5037" y="8468"/>
                  </a:lnTo>
                  <a:lnTo>
                    <a:pt x="5718" y="7738"/>
                  </a:lnTo>
                  <a:lnTo>
                    <a:pt x="6400" y="7008"/>
                  </a:lnTo>
                  <a:lnTo>
                    <a:pt x="7081" y="6303"/>
                  </a:lnTo>
                  <a:lnTo>
                    <a:pt x="7787" y="5621"/>
                  </a:lnTo>
                  <a:lnTo>
                    <a:pt x="8468" y="4940"/>
                  </a:lnTo>
                  <a:lnTo>
                    <a:pt x="9149" y="4259"/>
                  </a:lnTo>
                  <a:lnTo>
                    <a:pt x="10074" y="3261"/>
                  </a:lnTo>
                  <a:lnTo>
                    <a:pt x="10561" y="2775"/>
                  </a:lnTo>
                  <a:lnTo>
                    <a:pt x="11047" y="2312"/>
                  </a:lnTo>
                  <a:close/>
                  <a:moveTo>
                    <a:pt x="7154" y="11997"/>
                  </a:moveTo>
                  <a:lnTo>
                    <a:pt x="7203" y="12094"/>
                  </a:lnTo>
                  <a:lnTo>
                    <a:pt x="7251" y="12167"/>
                  </a:lnTo>
                  <a:lnTo>
                    <a:pt x="7422" y="12386"/>
                  </a:lnTo>
                  <a:lnTo>
                    <a:pt x="7592" y="12580"/>
                  </a:lnTo>
                  <a:lnTo>
                    <a:pt x="7884" y="12872"/>
                  </a:lnTo>
                  <a:lnTo>
                    <a:pt x="8030" y="12994"/>
                  </a:lnTo>
                  <a:lnTo>
                    <a:pt x="8200" y="13091"/>
                  </a:lnTo>
                  <a:lnTo>
                    <a:pt x="7835" y="13481"/>
                  </a:lnTo>
                  <a:lnTo>
                    <a:pt x="7811" y="13432"/>
                  </a:lnTo>
                  <a:lnTo>
                    <a:pt x="7787" y="13408"/>
                  </a:lnTo>
                  <a:lnTo>
                    <a:pt x="7616" y="13262"/>
                  </a:lnTo>
                  <a:lnTo>
                    <a:pt x="7446" y="13140"/>
                  </a:lnTo>
                  <a:lnTo>
                    <a:pt x="7251" y="13018"/>
                  </a:lnTo>
                  <a:lnTo>
                    <a:pt x="7057" y="12872"/>
                  </a:lnTo>
                  <a:lnTo>
                    <a:pt x="6716" y="12580"/>
                  </a:lnTo>
                  <a:lnTo>
                    <a:pt x="6643" y="12532"/>
                  </a:lnTo>
                  <a:lnTo>
                    <a:pt x="6594" y="12507"/>
                  </a:lnTo>
                  <a:lnTo>
                    <a:pt x="6862" y="12240"/>
                  </a:lnTo>
                  <a:lnTo>
                    <a:pt x="7154" y="11997"/>
                  </a:lnTo>
                  <a:close/>
                  <a:moveTo>
                    <a:pt x="6424" y="12702"/>
                  </a:moveTo>
                  <a:lnTo>
                    <a:pt x="6448" y="12775"/>
                  </a:lnTo>
                  <a:lnTo>
                    <a:pt x="6473" y="12848"/>
                  </a:lnTo>
                  <a:lnTo>
                    <a:pt x="6667" y="13043"/>
                  </a:lnTo>
                  <a:lnTo>
                    <a:pt x="6862" y="13213"/>
                  </a:lnTo>
                  <a:lnTo>
                    <a:pt x="7032" y="13359"/>
                  </a:lnTo>
                  <a:lnTo>
                    <a:pt x="7227" y="13481"/>
                  </a:lnTo>
                  <a:lnTo>
                    <a:pt x="7446" y="13602"/>
                  </a:lnTo>
                  <a:lnTo>
                    <a:pt x="7568" y="13627"/>
                  </a:lnTo>
                  <a:lnTo>
                    <a:pt x="7689" y="13627"/>
                  </a:lnTo>
                  <a:lnTo>
                    <a:pt x="7470" y="13846"/>
                  </a:lnTo>
                  <a:lnTo>
                    <a:pt x="7300" y="14040"/>
                  </a:lnTo>
                  <a:lnTo>
                    <a:pt x="7276" y="14016"/>
                  </a:lnTo>
                  <a:lnTo>
                    <a:pt x="6911" y="13797"/>
                  </a:lnTo>
                  <a:lnTo>
                    <a:pt x="6570" y="13554"/>
                  </a:lnTo>
                  <a:lnTo>
                    <a:pt x="6302" y="13335"/>
                  </a:lnTo>
                  <a:lnTo>
                    <a:pt x="6035" y="13164"/>
                  </a:lnTo>
                  <a:lnTo>
                    <a:pt x="6108" y="13043"/>
                  </a:lnTo>
                  <a:lnTo>
                    <a:pt x="6424" y="12702"/>
                  </a:lnTo>
                  <a:close/>
                  <a:moveTo>
                    <a:pt x="5889" y="13335"/>
                  </a:moveTo>
                  <a:lnTo>
                    <a:pt x="5962" y="13456"/>
                  </a:lnTo>
                  <a:lnTo>
                    <a:pt x="6059" y="13578"/>
                  </a:lnTo>
                  <a:lnTo>
                    <a:pt x="6278" y="13797"/>
                  </a:lnTo>
                  <a:lnTo>
                    <a:pt x="6643" y="14089"/>
                  </a:lnTo>
                  <a:lnTo>
                    <a:pt x="6813" y="14211"/>
                  </a:lnTo>
                  <a:lnTo>
                    <a:pt x="7032" y="14308"/>
                  </a:lnTo>
                  <a:lnTo>
                    <a:pt x="6692" y="14673"/>
                  </a:lnTo>
                  <a:lnTo>
                    <a:pt x="6619" y="14624"/>
                  </a:lnTo>
                  <a:lnTo>
                    <a:pt x="6497" y="14600"/>
                  </a:lnTo>
                  <a:lnTo>
                    <a:pt x="6375" y="14527"/>
                  </a:lnTo>
                  <a:lnTo>
                    <a:pt x="6254" y="14454"/>
                  </a:lnTo>
                  <a:lnTo>
                    <a:pt x="6132" y="14381"/>
                  </a:lnTo>
                  <a:lnTo>
                    <a:pt x="5913" y="14186"/>
                  </a:lnTo>
                  <a:lnTo>
                    <a:pt x="5718" y="14016"/>
                  </a:lnTo>
                  <a:lnTo>
                    <a:pt x="5597" y="13943"/>
                  </a:lnTo>
                  <a:lnTo>
                    <a:pt x="5451" y="13846"/>
                  </a:lnTo>
                  <a:lnTo>
                    <a:pt x="5889" y="13335"/>
                  </a:lnTo>
                  <a:close/>
                  <a:moveTo>
                    <a:pt x="12191" y="3553"/>
                  </a:moveTo>
                  <a:lnTo>
                    <a:pt x="12653" y="4040"/>
                  </a:lnTo>
                  <a:lnTo>
                    <a:pt x="13432" y="4916"/>
                  </a:lnTo>
                  <a:lnTo>
                    <a:pt x="13164" y="5208"/>
                  </a:lnTo>
                  <a:lnTo>
                    <a:pt x="12896" y="5500"/>
                  </a:lnTo>
                  <a:lnTo>
                    <a:pt x="12361" y="6108"/>
                  </a:lnTo>
                  <a:lnTo>
                    <a:pt x="12045" y="6424"/>
                  </a:lnTo>
                  <a:lnTo>
                    <a:pt x="11729" y="6716"/>
                  </a:lnTo>
                  <a:lnTo>
                    <a:pt x="11388" y="7008"/>
                  </a:lnTo>
                  <a:lnTo>
                    <a:pt x="11047" y="7300"/>
                  </a:lnTo>
                  <a:lnTo>
                    <a:pt x="10731" y="7617"/>
                  </a:lnTo>
                  <a:lnTo>
                    <a:pt x="10415" y="7957"/>
                  </a:lnTo>
                  <a:lnTo>
                    <a:pt x="9806" y="8687"/>
                  </a:lnTo>
                  <a:lnTo>
                    <a:pt x="9247" y="9417"/>
                  </a:lnTo>
                  <a:lnTo>
                    <a:pt x="8638" y="10147"/>
                  </a:lnTo>
                  <a:lnTo>
                    <a:pt x="8346" y="10464"/>
                  </a:lnTo>
                  <a:lnTo>
                    <a:pt x="8006" y="10756"/>
                  </a:lnTo>
                  <a:lnTo>
                    <a:pt x="7324" y="11340"/>
                  </a:lnTo>
                  <a:lnTo>
                    <a:pt x="6643" y="11899"/>
                  </a:lnTo>
                  <a:lnTo>
                    <a:pt x="6302" y="12191"/>
                  </a:lnTo>
                  <a:lnTo>
                    <a:pt x="6010" y="12532"/>
                  </a:lnTo>
                  <a:lnTo>
                    <a:pt x="5475" y="13164"/>
                  </a:lnTo>
                  <a:lnTo>
                    <a:pt x="4940" y="13773"/>
                  </a:lnTo>
                  <a:lnTo>
                    <a:pt x="4672" y="14016"/>
                  </a:lnTo>
                  <a:lnTo>
                    <a:pt x="4404" y="14235"/>
                  </a:lnTo>
                  <a:lnTo>
                    <a:pt x="4137" y="14454"/>
                  </a:lnTo>
                  <a:lnTo>
                    <a:pt x="4015" y="14600"/>
                  </a:lnTo>
                  <a:lnTo>
                    <a:pt x="3918" y="14722"/>
                  </a:lnTo>
                  <a:lnTo>
                    <a:pt x="3480" y="14284"/>
                  </a:lnTo>
                  <a:lnTo>
                    <a:pt x="3042" y="13846"/>
                  </a:lnTo>
                  <a:lnTo>
                    <a:pt x="2361" y="13262"/>
                  </a:lnTo>
                  <a:lnTo>
                    <a:pt x="2482" y="13164"/>
                  </a:lnTo>
                  <a:lnTo>
                    <a:pt x="2604" y="13043"/>
                  </a:lnTo>
                  <a:lnTo>
                    <a:pt x="2774" y="12799"/>
                  </a:lnTo>
                  <a:lnTo>
                    <a:pt x="3066" y="12507"/>
                  </a:lnTo>
                  <a:lnTo>
                    <a:pt x="3358" y="12216"/>
                  </a:lnTo>
                  <a:lnTo>
                    <a:pt x="3967" y="11680"/>
                  </a:lnTo>
                  <a:lnTo>
                    <a:pt x="4380" y="11315"/>
                  </a:lnTo>
                  <a:lnTo>
                    <a:pt x="4745" y="10950"/>
                  </a:lnTo>
                  <a:lnTo>
                    <a:pt x="5475" y="10172"/>
                  </a:lnTo>
                  <a:lnTo>
                    <a:pt x="6181" y="9393"/>
                  </a:lnTo>
                  <a:lnTo>
                    <a:pt x="6546" y="9004"/>
                  </a:lnTo>
                  <a:lnTo>
                    <a:pt x="6935" y="8614"/>
                  </a:lnTo>
                  <a:lnTo>
                    <a:pt x="7324" y="8274"/>
                  </a:lnTo>
                  <a:lnTo>
                    <a:pt x="7714" y="7933"/>
                  </a:lnTo>
                  <a:lnTo>
                    <a:pt x="8517" y="7276"/>
                  </a:lnTo>
                  <a:lnTo>
                    <a:pt x="8857" y="6935"/>
                  </a:lnTo>
                  <a:lnTo>
                    <a:pt x="9198" y="6595"/>
                  </a:lnTo>
                  <a:lnTo>
                    <a:pt x="9514" y="6205"/>
                  </a:lnTo>
                  <a:lnTo>
                    <a:pt x="9831" y="5840"/>
                  </a:lnTo>
                  <a:lnTo>
                    <a:pt x="10171" y="5427"/>
                  </a:lnTo>
                  <a:lnTo>
                    <a:pt x="10488" y="5062"/>
                  </a:lnTo>
                  <a:lnTo>
                    <a:pt x="10853" y="4697"/>
                  </a:lnTo>
                  <a:lnTo>
                    <a:pt x="11242" y="4356"/>
                  </a:lnTo>
                  <a:lnTo>
                    <a:pt x="11729" y="3967"/>
                  </a:lnTo>
                  <a:lnTo>
                    <a:pt x="11972" y="3772"/>
                  </a:lnTo>
                  <a:lnTo>
                    <a:pt x="12191" y="3553"/>
                  </a:lnTo>
                  <a:close/>
                  <a:moveTo>
                    <a:pt x="5232" y="14065"/>
                  </a:moveTo>
                  <a:lnTo>
                    <a:pt x="5353" y="14186"/>
                  </a:lnTo>
                  <a:lnTo>
                    <a:pt x="5451" y="14308"/>
                  </a:lnTo>
                  <a:lnTo>
                    <a:pt x="5645" y="14454"/>
                  </a:lnTo>
                  <a:lnTo>
                    <a:pt x="5816" y="14624"/>
                  </a:lnTo>
                  <a:lnTo>
                    <a:pt x="5986" y="14770"/>
                  </a:lnTo>
                  <a:lnTo>
                    <a:pt x="6181" y="14892"/>
                  </a:lnTo>
                  <a:lnTo>
                    <a:pt x="6375" y="14989"/>
                  </a:lnTo>
                  <a:lnTo>
                    <a:pt x="6108" y="15281"/>
                  </a:lnTo>
                  <a:lnTo>
                    <a:pt x="5937" y="15452"/>
                  </a:lnTo>
                  <a:lnTo>
                    <a:pt x="5937" y="15403"/>
                  </a:lnTo>
                  <a:lnTo>
                    <a:pt x="5889" y="15354"/>
                  </a:lnTo>
                  <a:lnTo>
                    <a:pt x="5597" y="15038"/>
                  </a:lnTo>
                  <a:lnTo>
                    <a:pt x="5280" y="14746"/>
                  </a:lnTo>
                  <a:lnTo>
                    <a:pt x="5086" y="14576"/>
                  </a:lnTo>
                  <a:lnTo>
                    <a:pt x="4964" y="14503"/>
                  </a:lnTo>
                  <a:lnTo>
                    <a:pt x="4867" y="14430"/>
                  </a:lnTo>
                  <a:lnTo>
                    <a:pt x="5037" y="14284"/>
                  </a:lnTo>
                  <a:lnTo>
                    <a:pt x="5232" y="14065"/>
                  </a:lnTo>
                  <a:close/>
                  <a:moveTo>
                    <a:pt x="852" y="15476"/>
                  </a:moveTo>
                  <a:lnTo>
                    <a:pt x="974" y="15598"/>
                  </a:lnTo>
                  <a:lnTo>
                    <a:pt x="1412" y="16036"/>
                  </a:lnTo>
                  <a:lnTo>
                    <a:pt x="1363" y="16011"/>
                  </a:lnTo>
                  <a:lnTo>
                    <a:pt x="1290" y="15987"/>
                  </a:lnTo>
                  <a:lnTo>
                    <a:pt x="852" y="15476"/>
                  </a:lnTo>
                  <a:close/>
                  <a:moveTo>
                    <a:pt x="4575" y="14673"/>
                  </a:moveTo>
                  <a:lnTo>
                    <a:pt x="4696" y="14795"/>
                  </a:lnTo>
                  <a:lnTo>
                    <a:pt x="4818" y="14892"/>
                  </a:lnTo>
                  <a:lnTo>
                    <a:pt x="5037" y="15087"/>
                  </a:lnTo>
                  <a:lnTo>
                    <a:pt x="5329" y="15354"/>
                  </a:lnTo>
                  <a:lnTo>
                    <a:pt x="5597" y="15622"/>
                  </a:lnTo>
                  <a:lnTo>
                    <a:pt x="5670" y="15671"/>
                  </a:lnTo>
                  <a:lnTo>
                    <a:pt x="5718" y="15671"/>
                  </a:lnTo>
                  <a:lnTo>
                    <a:pt x="5378" y="15987"/>
                  </a:lnTo>
                  <a:lnTo>
                    <a:pt x="5232" y="16109"/>
                  </a:lnTo>
                  <a:lnTo>
                    <a:pt x="5183" y="16060"/>
                  </a:lnTo>
                  <a:lnTo>
                    <a:pt x="5110" y="16036"/>
                  </a:lnTo>
                  <a:lnTo>
                    <a:pt x="4088" y="14916"/>
                  </a:lnTo>
                  <a:lnTo>
                    <a:pt x="4210" y="14868"/>
                  </a:lnTo>
                  <a:lnTo>
                    <a:pt x="4331" y="14819"/>
                  </a:lnTo>
                  <a:lnTo>
                    <a:pt x="4453" y="14746"/>
                  </a:lnTo>
                  <a:lnTo>
                    <a:pt x="4575" y="14673"/>
                  </a:lnTo>
                  <a:close/>
                  <a:moveTo>
                    <a:pt x="755" y="16230"/>
                  </a:moveTo>
                  <a:lnTo>
                    <a:pt x="1071" y="16498"/>
                  </a:lnTo>
                  <a:lnTo>
                    <a:pt x="1071" y="16522"/>
                  </a:lnTo>
                  <a:lnTo>
                    <a:pt x="998" y="16474"/>
                  </a:lnTo>
                  <a:lnTo>
                    <a:pt x="925" y="16449"/>
                  </a:lnTo>
                  <a:lnTo>
                    <a:pt x="852" y="16376"/>
                  </a:lnTo>
                  <a:lnTo>
                    <a:pt x="755" y="16230"/>
                  </a:lnTo>
                  <a:close/>
                  <a:moveTo>
                    <a:pt x="1047" y="12532"/>
                  </a:moveTo>
                  <a:lnTo>
                    <a:pt x="1168" y="12678"/>
                  </a:lnTo>
                  <a:lnTo>
                    <a:pt x="1314" y="12824"/>
                  </a:lnTo>
                  <a:lnTo>
                    <a:pt x="1582" y="13067"/>
                  </a:lnTo>
                  <a:lnTo>
                    <a:pt x="2166" y="13602"/>
                  </a:lnTo>
                  <a:lnTo>
                    <a:pt x="2750" y="14113"/>
                  </a:lnTo>
                  <a:lnTo>
                    <a:pt x="3018" y="14357"/>
                  </a:lnTo>
                  <a:lnTo>
                    <a:pt x="3261" y="14600"/>
                  </a:lnTo>
                  <a:lnTo>
                    <a:pt x="3723" y="15135"/>
                  </a:lnTo>
                  <a:lnTo>
                    <a:pt x="4185" y="15646"/>
                  </a:lnTo>
                  <a:lnTo>
                    <a:pt x="4672" y="16157"/>
                  </a:lnTo>
                  <a:lnTo>
                    <a:pt x="4404" y="16230"/>
                  </a:lnTo>
                  <a:lnTo>
                    <a:pt x="4112" y="16303"/>
                  </a:lnTo>
                  <a:lnTo>
                    <a:pt x="3553" y="16376"/>
                  </a:lnTo>
                  <a:lnTo>
                    <a:pt x="2969" y="16425"/>
                  </a:lnTo>
                  <a:lnTo>
                    <a:pt x="2409" y="16498"/>
                  </a:lnTo>
                  <a:lnTo>
                    <a:pt x="2288" y="16522"/>
                  </a:lnTo>
                  <a:lnTo>
                    <a:pt x="2263" y="16474"/>
                  </a:lnTo>
                  <a:lnTo>
                    <a:pt x="2142" y="16230"/>
                  </a:lnTo>
                  <a:lnTo>
                    <a:pt x="1996" y="16011"/>
                  </a:lnTo>
                  <a:lnTo>
                    <a:pt x="1801" y="15792"/>
                  </a:lnTo>
                  <a:lnTo>
                    <a:pt x="1606" y="15598"/>
                  </a:lnTo>
                  <a:lnTo>
                    <a:pt x="1168" y="15233"/>
                  </a:lnTo>
                  <a:lnTo>
                    <a:pt x="730" y="14892"/>
                  </a:lnTo>
                  <a:lnTo>
                    <a:pt x="779" y="14600"/>
                  </a:lnTo>
                  <a:lnTo>
                    <a:pt x="925" y="13262"/>
                  </a:lnTo>
                  <a:lnTo>
                    <a:pt x="1047" y="12532"/>
                  </a:lnTo>
                  <a:close/>
                  <a:moveTo>
                    <a:pt x="1436" y="16644"/>
                  </a:moveTo>
                  <a:lnTo>
                    <a:pt x="1533" y="16717"/>
                  </a:lnTo>
                  <a:lnTo>
                    <a:pt x="1387" y="16741"/>
                  </a:lnTo>
                  <a:lnTo>
                    <a:pt x="1436" y="16644"/>
                  </a:lnTo>
                  <a:close/>
                  <a:moveTo>
                    <a:pt x="536" y="16741"/>
                  </a:moveTo>
                  <a:lnTo>
                    <a:pt x="584" y="16766"/>
                  </a:lnTo>
                  <a:lnTo>
                    <a:pt x="609" y="16766"/>
                  </a:lnTo>
                  <a:lnTo>
                    <a:pt x="682" y="16814"/>
                  </a:lnTo>
                  <a:lnTo>
                    <a:pt x="779" y="16839"/>
                  </a:lnTo>
                  <a:lnTo>
                    <a:pt x="876" y="16839"/>
                  </a:lnTo>
                  <a:lnTo>
                    <a:pt x="974" y="16814"/>
                  </a:lnTo>
                  <a:lnTo>
                    <a:pt x="974" y="16839"/>
                  </a:lnTo>
                  <a:lnTo>
                    <a:pt x="755" y="16887"/>
                  </a:lnTo>
                  <a:lnTo>
                    <a:pt x="511" y="16936"/>
                  </a:lnTo>
                  <a:lnTo>
                    <a:pt x="536" y="16741"/>
                  </a:lnTo>
                  <a:close/>
                  <a:moveTo>
                    <a:pt x="13967" y="1"/>
                  </a:moveTo>
                  <a:lnTo>
                    <a:pt x="13602" y="25"/>
                  </a:lnTo>
                  <a:lnTo>
                    <a:pt x="13261" y="74"/>
                  </a:lnTo>
                  <a:lnTo>
                    <a:pt x="12945" y="195"/>
                  </a:lnTo>
                  <a:lnTo>
                    <a:pt x="12629" y="341"/>
                  </a:lnTo>
                  <a:lnTo>
                    <a:pt x="12337" y="560"/>
                  </a:lnTo>
                  <a:lnTo>
                    <a:pt x="12021" y="828"/>
                  </a:lnTo>
                  <a:lnTo>
                    <a:pt x="11875" y="974"/>
                  </a:lnTo>
                  <a:lnTo>
                    <a:pt x="11826" y="1071"/>
                  </a:lnTo>
                  <a:lnTo>
                    <a:pt x="11777" y="1169"/>
                  </a:lnTo>
                  <a:lnTo>
                    <a:pt x="11704" y="1193"/>
                  </a:lnTo>
                  <a:lnTo>
                    <a:pt x="11339" y="1485"/>
                  </a:lnTo>
                  <a:lnTo>
                    <a:pt x="10999" y="1777"/>
                  </a:lnTo>
                  <a:lnTo>
                    <a:pt x="10317" y="2385"/>
                  </a:lnTo>
                  <a:lnTo>
                    <a:pt x="9685" y="3042"/>
                  </a:lnTo>
                  <a:lnTo>
                    <a:pt x="9052" y="3699"/>
                  </a:lnTo>
                  <a:lnTo>
                    <a:pt x="8395" y="4405"/>
                  </a:lnTo>
                  <a:lnTo>
                    <a:pt x="7714" y="5086"/>
                  </a:lnTo>
                  <a:lnTo>
                    <a:pt x="7032" y="5743"/>
                  </a:lnTo>
                  <a:lnTo>
                    <a:pt x="6351" y="6449"/>
                  </a:lnTo>
                  <a:lnTo>
                    <a:pt x="4964" y="7933"/>
                  </a:lnTo>
                  <a:lnTo>
                    <a:pt x="4258" y="8663"/>
                  </a:lnTo>
                  <a:lnTo>
                    <a:pt x="3894" y="9004"/>
                  </a:lnTo>
                  <a:lnTo>
                    <a:pt x="3529" y="9344"/>
                  </a:lnTo>
                  <a:lnTo>
                    <a:pt x="2190" y="10537"/>
                  </a:lnTo>
                  <a:lnTo>
                    <a:pt x="1558" y="11145"/>
                  </a:lnTo>
                  <a:lnTo>
                    <a:pt x="925" y="11778"/>
                  </a:lnTo>
                  <a:lnTo>
                    <a:pt x="876" y="11753"/>
                  </a:lnTo>
                  <a:lnTo>
                    <a:pt x="803" y="11778"/>
                  </a:lnTo>
                  <a:lnTo>
                    <a:pt x="755" y="11802"/>
                  </a:lnTo>
                  <a:lnTo>
                    <a:pt x="706" y="11851"/>
                  </a:lnTo>
                  <a:lnTo>
                    <a:pt x="609" y="12118"/>
                  </a:lnTo>
                  <a:lnTo>
                    <a:pt x="511" y="12386"/>
                  </a:lnTo>
                  <a:lnTo>
                    <a:pt x="463" y="12702"/>
                  </a:lnTo>
                  <a:lnTo>
                    <a:pt x="414" y="12994"/>
                  </a:lnTo>
                  <a:lnTo>
                    <a:pt x="365" y="13627"/>
                  </a:lnTo>
                  <a:lnTo>
                    <a:pt x="292" y="14211"/>
                  </a:lnTo>
                  <a:lnTo>
                    <a:pt x="98" y="15646"/>
                  </a:lnTo>
                  <a:lnTo>
                    <a:pt x="25" y="16376"/>
                  </a:lnTo>
                  <a:lnTo>
                    <a:pt x="0" y="16717"/>
                  </a:lnTo>
                  <a:lnTo>
                    <a:pt x="0" y="17082"/>
                  </a:lnTo>
                  <a:lnTo>
                    <a:pt x="0" y="17155"/>
                  </a:lnTo>
                  <a:lnTo>
                    <a:pt x="25" y="17204"/>
                  </a:lnTo>
                  <a:lnTo>
                    <a:pt x="122" y="17277"/>
                  </a:lnTo>
                  <a:lnTo>
                    <a:pt x="219" y="17325"/>
                  </a:lnTo>
                  <a:lnTo>
                    <a:pt x="341" y="17325"/>
                  </a:lnTo>
                  <a:lnTo>
                    <a:pt x="438" y="17350"/>
                  </a:lnTo>
                  <a:lnTo>
                    <a:pt x="560" y="17374"/>
                  </a:lnTo>
                  <a:lnTo>
                    <a:pt x="803" y="17398"/>
                  </a:lnTo>
                  <a:lnTo>
                    <a:pt x="1047" y="17350"/>
                  </a:lnTo>
                  <a:lnTo>
                    <a:pt x="1339" y="17301"/>
                  </a:lnTo>
                  <a:lnTo>
                    <a:pt x="1874" y="17131"/>
                  </a:lnTo>
                  <a:lnTo>
                    <a:pt x="2312" y="17009"/>
                  </a:lnTo>
                  <a:lnTo>
                    <a:pt x="2677" y="16936"/>
                  </a:lnTo>
                  <a:lnTo>
                    <a:pt x="3018" y="16887"/>
                  </a:lnTo>
                  <a:lnTo>
                    <a:pt x="3723" y="16839"/>
                  </a:lnTo>
                  <a:lnTo>
                    <a:pt x="4088" y="16790"/>
                  </a:lnTo>
                  <a:lnTo>
                    <a:pt x="4429" y="16741"/>
                  </a:lnTo>
                  <a:lnTo>
                    <a:pt x="4769" y="16644"/>
                  </a:lnTo>
                  <a:lnTo>
                    <a:pt x="5110" y="16522"/>
                  </a:lnTo>
                  <a:lnTo>
                    <a:pt x="5159" y="16498"/>
                  </a:lnTo>
                  <a:lnTo>
                    <a:pt x="5207" y="16449"/>
                  </a:lnTo>
                  <a:lnTo>
                    <a:pt x="5353" y="16401"/>
                  </a:lnTo>
                  <a:lnTo>
                    <a:pt x="5499" y="16328"/>
                  </a:lnTo>
                  <a:lnTo>
                    <a:pt x="5645" y="16255"/>
                  </a:lnTo>
                  <a:lnTo>
                    <a:pt x="5791" y="16133"/>
                  </a:lnTo>
                  <a:lnTo>
                    <a:pt x="6035" y="15890"/>
                  </a:lnTo>
                  <a:lnTo>
                    <a:pt x="6254" y="15671"/>
                  </a:lnTo>
                  <a:lnTo>
                    <a:pt x="6959" y="14965"/>
                  </a:lnTo>
                  <a:lnTo>
                    <a:pt x="7641" y="14284"/>
                  </a:lnTo>
                  <a:lnTo>
                    <a:pt x="9101" y="12824"/>
                  </a:lnTo>
                  <a:lnTo>
                    <a:pt x="10536" y="11364"/>
                  </a:lnTo>
                  <a:lnTo>
                    <a:pt x="11218" y="10658"/>
                  </a:lnTo>
                  <a:lnTo>
                    <a:pt x="11875" y="9904"/>
                  </a:lnTo>
                  <a:lnTo>
                    <a:pt x="12531" y="9174"/>
                  </a:lnTo>
                  <a:lnTo>
                    <a:pt x="13213" y="8444"/>
                  </a:lnTo>
                  <a:lnTo>
                    <a:pt x="13870" y="7811"/>
                  </a:lnTo>
                  <a:lnTo>
                    <a:pt x="14527" y="7179"/>
                  </a:lnTo>
                  <a:lnTo>
                    <a:pt x="15184" y="6522"/>
                  </a:lnTo>
                  <a:lnTo>
                    <a:pt x="15500" y="6205"/>
                  </a:lnTo>
                  <a:lnTo>
                    <a:pt x="15816" y="5840"/>
                  </a:lnTo>
                  <a:lnTo>
                    <a:pt x="15889" y="5792"/>
                  </a:lnTo>
                  <a:lnTo>
                    <a:pt x="15987" y="5767"/>
                  </a:lnTo>
                  <a:lnTo>
                    <a:pt x="16060" y="5694"/>
                  </a:lnTo>
                  <a:lnTo>
                    <a:pt x="16108" y="5621"/>
                  </a:lnTo>
                  <a:lnTo>
                    <a:pt x="16133" y="5524"/>
                  </a:lnTo>
                  <a:lnTo>
                    <a:pt x="16376" y="5208"/>
                  </a:lnTo>
                  <a:lnTo>
                    <a:pt x="16595" y="4891"/>
                  </a:lnTo>
                  <a:lnTo>
                    <a:pt x="16814" y="4551"/>
                  </a:lnTo>
                  <a:lnTo>
                    <a:pt x="16984" y="4210"/>
                  </a:lnTo>
                  <a:lnTo>
                    <a:pt x="17106" y="3845"/>
                  </a:lnTo>
                  <a:lnTo>
                    <a:pt x="17203" y="3480"/>
                  </a:lnTo>
                  <a:lnTo>
                    <a:pt x="17228" y="3140"/>
                  </a:lnTo>
                  <a:lnTo>
                    <a:pt x="17203" y="2799"/>
                  </a:lnTo>
                  <a:lnTo>
                    <a:pt x="17130" y="2458"/>
                  </a:lnTo>
                  <a:lnTo>
                    <a:pt x="17009" y="2142"/>
                  </a:lnTo>
                  <a:lnTo>
                    <a:pt x="16863" y="1826"/>
                  </a:lnTo>
                  <a:lnTo>
                    <a:pt x="16668" y="1534"/>
                  </a:lnTo>
                  <a:lnTo>
                    <a:pt x="16449" y="1266"/>
                  </a:lnTo>
                  <a:lnTo>
                    <a:pt x="16230" y="998"/>
                  </a:lnTo>
                  <a:lnTo>
                    <a:pt x="15962" y="779"/>
                  </a:lnTo>
                  <a:lnTo>
                    <a:pt x="15670" y="560"/>
                  </a:lnTo>
                  <a:lnTo>
                    <a:pt x="15354" y="390"/>
                  </a:lnTo>
                  <a:lnTo>
                    <a:pt x="15013" y="244"/>
                  </a:lnTo>
                  <a:lnTo>
                    <a:pt x="14673" y="122"/>
                  </a:lnTo>
                  <a:lnTo>
                    <a:pt x="14332" y="49"/>
                  </a:lnTo>
                  <a:lnTo>
                    <a:pt x="13967" y="1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684475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ctrTitle" idx="4294967295"/>
          </p:nvPr>
        </p:nvSpPr>
        <p:spPr>
          <a:xfrm>
            <a:off x="685800" y="2811715"/>
            <a:ext cx="7772400" cy="7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tx1"/>
                </a:solidFill>
              </a:rPr>
              <a:t>Errors</a:t>
            </a:r>
            <a:endParaRPr sz="6000" b="1" dirty="0">
              <a:solidFill>
                <a:schemeClr val="tx1"/>
              </a:solidFill>
            </a:endParaRPr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4294967295"/>
          </p:nvPr>
        </p:nvSpPr>
        <p:spPr>
          <a:xfrm>
            <a:off x="685800" y="3663300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</a:rPr>
              <a:t>How to handle them in code</a:t>
            </a:r>
            <a:endParaRPr sz="1800" dirty="0">
              <a:solidFill>
                <a:schemeClr val="tx1"/>
              </a:solidFill>
            </a:endParaRPr>
          </a:p>
        </p:txBody>
      </p:sp>
      <p:grpSp>
        <p:nvGrpSpPr>
          <p:cNvPr id="118" name="Google Shape;118;p17"/>
          <p:cNvGrpSpPr/>
          <p:nvPr/>
        </p:nvGrpSpPr>
        <p:grpSpPr>
          <a:xfrm>
            <a:off x="3384426" y="567049"/>
            <a:ext cx="2222406" cy="2111795"/>
            <a:chOff x="3075562" y="756050"/>
            <a:chExt cx="2931161" cy="2815726"/>
          </a:xfrm>
        </p:grpSpPr>
        <p:sp>
          <p:nvSpPr>
            <p:cNvPr id="119" name="Google Shape;119;p17"/>
            <p:cNvSpPr/>
            <p:nvPr/>
          </p:nvSpPr>
          <p:spPr>
            <a:xfrm>
              <a:off x="3950843" y="1762696"/>
              <a:ext cx="1326900" cy="1326900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3472643" y="1284496"/>
              <a:ext cx="2283300" cy="228330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5883273" y="1280600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2" name="Google Shape;122;p17"/>
            <p:cNvSpPr/>
            <p:nvPr/>
          </p:nvSpPr>
          <p:spPr>
            <a:xfrm rot="-5400000">
              <a:off x="4546838" y="-55875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3" name="Google Shape;123;p17"/>
            <p:cNvSpPr/>
            <p:nvPr/>
          </p:nvSpPr>
          <p:spPr>
            <a:xfrm rot="-5400000">
              <a:off x="3075562" y="756050"/>
              <a:ext cx="1326900" cy="132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4" name="Google Shape;124;p17"/>
            <p:cNvCxnSpPr/>
            <p:nvPr/>
          </p:nvCxnSpPr>
          <p:spPr>
            <a:xfrm>
              <a:off x="3480293" y="1292146"/>
              <a:ext cx="2268000" cy="22680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17"/>
            <p:cNvCxnSpPr>
              <a:endCxn id="119" idx="7"/>
            </p:cNvCxnSpPr>
            <p:nvPr/>
          </p:nvCxnSpPr>
          <p:spPr>
            <a:xfrm flipH="1">
              <a:off x="5083423" y="128051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17"/>
            <p:cNvCxnSpPr/>
            <p:nvPr/>
          </p:nvCxnSpPr>
          <p:spPr>
            <a:xfrm>
              <a:off x="3345288" y="1288325"/>
              <a:ext cx="0" cy="22833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  <p:cxnSp>
          <p:nvCxnSpPr>
            <p:cNvPr id="127" name="Google Shape;127;p17"/>
            <p:cNvCxnSpPr>
              <a:stCxn id="119" idx="3"/>
            </p:cNvCxnSpPr>
            <p:nvPr/>
          </p:nvCxnSpPr>
          <p:spPr>
            <a:xfrm flipH="1">
              <a:off x="3468663" y="289527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28" name="Google Shape;128;p17"/>
          <p:cNvSpPr/>
          <p:nvPr/>
        </p:nvSpPr>
        <p:spPr>
          <a:xfrm>
            <a:off x="4254089" y="1497787"/>
            <a:ext cx="598974" cy="598352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20299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Terminology</a:t>
            </a:r>
            <a:endParaRPr b="1"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04330" y="1125000"/>
            <a:ext cx="8229695" cy="3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The 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try</a:t>
            </a: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 statement lets you test a block of code for errors.</a:t>
            </a:r>
          </a:p>
          <a:p>
            <a:pPr marL="0" indent="0">
              <a:buClr>
                <a:schemeClr val="tx1"/>
              </a:buClr>
              <a:buNone/>
            </a:pPr>
            <a:endParaRPr lang="en-US" sz="16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The 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catch</a:t>
            </a: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 statement lets you handle the error.</a:t>
            </a:r>
          </a:p>
          <a:p>
            <a:pPr marL="0" indent="0">
              <a:buClr>
                <a:schemeClr val="tx1"/>
              </a:buClr>
              <a:buNone/>
            </a:pPr>
            <a:endParaRPr lang="en-US" sz="16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The 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throw</a:t>
            </a: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 statement lets you create custom errors.</a:t>
            </a:r>
          </a:p>
          <a:p>
            <a:pPr marL="0" indent="0">
              <a:buClr>
                <a:schemeClr val="tx1"/>
              </a:buClr>
              <a:buNone/>
            </a:pPr>
            <a:endParaRPr lang="en-US" sz="16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16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An 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exception</a:t>
            </a: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 is what developers call an error. </a:t>
            </a: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29810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Try, catch, and throw</a:t>
            </a:r>
            <a:endParaRPr b="1"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04330" y="1125000"/>
            <a:ext cx="8229695" cy="3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try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&lt;process code here&gt;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catch(error)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&lt;process logic if there was an error&gt;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39841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Try, catch, and throw</a:t>
            </a:r>
            <a:endParaRPr b="1"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04330" y="1125000"/>
            <a:ext cx="8229695" cy="3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try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let x = null;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let y = 5 / x;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catch(error)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console.log(‘There is a problem in the code’);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8960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Try, catch, and throw</a:t>
            </a:r>
            <a:endParaRPr b="1"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04330" y="1125000"/>
            <a:ext cx="8229695" cy="3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try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let x = null;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if (x == null)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{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throw ‘x is not defined’;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let y = 5 / x;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catch(error)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console.log(error);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092772-8E1D-4D4B-9C22-4130D722F8B5}"/>
              </a:ext>
            </a:extLst>
          </p:cNvPr>
          <p:cNvSpPr/>
          <p:nvPr/>
        </p:nvSpPr>
        <p:spPr>
          <a:xfrm>
            <a:off x="964095" y="2561811"/>
            <a:ext cx="626165" cy="231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66828EDD-3E30-4DC3-ADE0-E97E7AA4EAAB}"/>
              </a:ext>
            </a:extLst>
          </p:cNvPr>
          <p:cNvCxnSpPr/>
          <p:nvPr/>
        </p:nvCxnSpPr>
        <p:spPr>
          <a:xfrm rot="5400000">
            <a:off x="121410" y="2854671"/>
            <a:ext cx="1125607" cy="559765"/>
          </a:xfrm>
          <a:prstGeom prst="curvedConnector3">
            <a:avLst>
              <a:gd name="adj1" fmla="val -6512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582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ZA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Variable Names</a:t>
            </a:r>
            <a:br>
              <a:rPr lang="en-ZA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br>
              <a:rPr lang="en-ZA" b="1" dirty="0"/>
            </a:br>
            <a:endParaRPr lang="en-US" b="1"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04330" y="1124999"/>
            <a:ext cx="8229695" cy="18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camelCase for identifier names (variables and functions).</a:t>
            </a:r>
          </a:p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All names start with a letter.</a:t>
            </a: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5" name="Google Shape;110;p16">
            <a:extLst>
              <a:ext uri="{FF2B5EF4-FFF2-40B4-BE49-F238E27FC236}">
                <a16:creationId xmlns:a16="http://schemas.microsoft.com/office/drawing/2014/main" id="{A56FCB05-3B5B-4F9E-B1A1-1F50B92DF045}"/>
              </a:ext>
            </a:extLst>
          </p:cNvPr>
          <p:cNvSpPr txBox="1">
            <a:spLocks/>
          </p:cNvSpPr>
          <p:nvPr/>
        </p:nvSpPr>
        <p:spPr>
          <a:xfrm>
            <a:off x="509975" y="2193739"/>
            <a:ext cx="8229695" cy="292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tx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irst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ame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= ‘Nikki’;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ast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ame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= ‘Naidoo’;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endParaRPr lang="en-US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function 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et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ull</a:t>
            </a:r>
            <a:r>
              <a:rPr lang="en-US" sz="16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ame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firstName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lastName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return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firstName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+ ‘ ’ +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lastName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endParaRPr lang="en-US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79C146-09DA-4591-A2D0-CA35BF418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380" y="3323362"/>
            <a:ext cx="244611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6189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1413600" y="2466600"/>
            <a:ext cx="63168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Errors Demo</a:t>
            </a:r>
            <a:endParaRPr dirty="0"/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55F37A2-1CE1-439B-9789-A653A7F90438}"/>
              </a:ext>
            </a:extLst>
          </p:cNvPr>
          <p:cNvGrpSpPr/>
          <p:nvPr/>
        </p:nvGrpSpPr>
        <p:grpSpPr>
          <a:xfrm>
            <a:off x="4269442" y="1472453"/>
            <a:ext cx="611840" cy="463923"/>
            <a:chOff x="4269442" y="1472453"/>
            <a:chExt cx="611840" cy="46392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5814DA0-2458-48BA-85A9-8B90923C1808}"/>
                </a:ext>
              </a:extLst>
            </p:cNvPr>
            <p:cNvSpPr/>
            <p:nvPr/>
          </p:nvSpPr>
          <p:spPr>
            <a:xfrm>
              <a:off x="4269442" y="1472453"/>
              <a:ext cx="611840" cy="4639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" name="Google Shape;372;p36">
              <a:extLst>
                <a:ext uri="{FF2B5EF4-FFF2-40B4-BE49-F238E27FC236}">
                  <a16:creationId xmlns:a16="http://schemas.microsoft.com/office/drawing/2014/main" id="{8D870C9E-6225-4055-9E37-7FD1C4743FA1}"/>
                </a:ext>
              </a:extLst>
            </p:cNvPr>
            <p:cNvSpPr/>
            <p:nvPr/>
          </p:nvSpPr>
          <p:spPr>
            <a:xfrm>
              <a:off x="4383741" y="1480202"/>
              <a:ext cx="376518" cy="380255"/>
            </a:xfrm>
            <a:custGeom>
              <a:avLst/>
              <a:gdLst/>
              <a:ahLst/>
              <a:cxnLst/>
              <a:rect l="l" t="t" r="r" b="b"/>
              <a:pathLst>
                <a:path w="17228" h="17399" extrusionOk="0">
                  <a:moveTo>
                    <a:pt x="14162" y="439"/>
                  </a:moveTo>
                  <a:lnTo>
                    <a:pt x="14478" y="512"/>
                  </a:lnTo>
                  <a:lnTo>
                    <a:pt x="14794" y="609"/>
                  </a:lnTo>
                  <a:lnTo>
                    <a:pt x="15111" y="755"/>
                  </a:lnTo>
                  <a:lnTo>
                    <a:pt x="15403" y="925"/>
                  </a:lnTo>
                  <a:lnTo>
                    <a:pt x="15670" y="1120"/>
                  </a:lnTo>
                  <a:lnTo>
                    <a:pt x="15914" y="1315"/>
                  </a:lnTo>
                  <a:lnTo>
                    <a:pt x="16108" y="1534"/>
                  </a:lnTo>
                  <a:lnTo>
                    <a:pt x="15987" y="1558"/>
                  </a:lnTo>
                  <a:lnTo>
                    <a:pt x="15889" y="1607"/>
                  </a:lnTo>
                  <a:lnTo>
                    <a:pt x="15816" y="1655"/>
                  </a:lnTo>
                  <a:lnTo>
                    <a:pt x="15792" y="1680"/>
                  </a:lnTo>
                  <a:lnTo>
                    <a:pt x="15768" y="1728"/>
                  </a:lnTo>
                  <a:lnTo>
                    <a:pt x="15768" y="1777"/>
                  </a:lnTo>
                  <a:lnTo>
                    <a:pt x="15792" y="1826"/>
                  </a:lnTo>
                  <a:lnTo>
                    <a:pt x="15865" y="1850"/>
                  </a:lnTo>
                  <a:lnTo>
                    <a:pt x="15938" y="1874"/>
                  </a:lnTo>
                  <a:lnTo>
                    <a:pt x="16230" y="1874"/>
                  </a:lnTo>
                  <a:lnTo>
                    <a:pt x="16352" y="1850"/>
                  </a:lnTo>
                  <a:lnTo>
                    <a:pt x="16546" y="2166"/>
                  </a:lnTo>
                  <a:lnTo>
                    <a:pt x="16254" y="2142"/>
                  </a:lnTo>
                  <a:lnTo>
                    <a:pt x="16011" y="2142"/>
                  </a:lnTo>
                  <a:lnTo>
                    <a:pt x="15987" y="2166"/>
                  </a:lnTo>
                  <a:lnTo>
                    <a:pt x="15987" y="2191"/>
                  </a:lnTo>
                  <a:lnTo>
                    <a:pt x="16133" y="2312"/>
                  </a:lnTo>
                  <a:lnTo>
                    <a:pt x="16303" y="2410"/>
                  </a:lnTo>
                  <a:lnTo>
                    <a:pt x="16473" y="2458"/>
                  </a:lnTo>
                  <a:lnTo>
                    <a:pt x="16668" y="2507"/>
                  </a:lnTo>
                  <a:lnTo>
                    <a:pt x="16717" y="2750"/>
                  </a:lnTo>
                  <a:lnTo>
                    <a:pt x="16741" y="2994"/>
                  </a:lnTo>
                  <a:lnTo>
                    <a:pt x="16522" y="2872"/>
                  </a:lnTo>
                  <a:lnTo>
                    <a:pt x="16352" y="2799"/>
                  </a:lnTo>
                  <a:lnTo>
                    <a:pt x="16181" y="2702"/>
                  </a:lnTo>
                  <a:lnTo>
                    <a:pt x="16011" y="2653"/>
                  </a:lnTo>
                  <a:lnTo>
                    <a:pt x="15792" y="2653"/>
                  </a:lnTo>
                  <a:lnTo>
                    <a:pt x="15768" y="2677"/>
                  </a:lnTo>
                  <a:lnTo>
                    <a:pt x="15768" y="2702"/>
                  </a:lnTo>
                  <a:lnTo>
                    <a:pt x="15768" y="2726"/>
                  </a:lnTo>
                  <a:lnTo>
                    <a:pt x="15889" y="2872"/>
                  </a:lnTo>
                  <a:lnTo>
                    <a:pt x="16035" y="2994"/>
                  </a:lnTo>
                  <a:lnTo>
                    <a:pt x="16327" y="3213"/>
                  </a:lnTo>
                  <a:lnTo>
                    <a:pt x="16522" y="3334"/>
                  </a:lnTo>
                  <a:lnTo>
                    <a:pt x="16619" y="3407"/>
                  </a:lnTo>
                  <a:lnTo>
                    <a:pt x="16717" y="3456"/>
                  </a:lnTo>
                  <a:lnTo>
                    <a:pt x="16692" y="3651"/>
                  </a:lnTo>
                  <a:lnTo>
                    <a:pt x="16619" y="3845"/>
                  </a:lnTo>
                  <a:lnTo>
                    <a:pt x="16400" y="3602"/>
                  </a:lnTo>
                  <a:lnTo>
                    <a:pt x="16133" y="3407"/>
                  </a:lnTo>
                  <a:lnTo>
                    <a:pt x="15987" y="3310"/>
                  </a:lnTo>
                  <a:lnTo>
                    <a:pt x="15841" y="3237"/>
                  </a:lnTo>
                  <a:lnTo>
                    <a:pt x="15695" y="3188"/>
                  </a:lnTo>
                  <a:lnTo>
                    <a:pt x="15524" y="3164"/>
                  </a:lnTo>
                  <a:lnTo>
                    <a:pt x="15476" y="3188"/>
                  </a:lnTo>
                  <a:lnTo>
                    <a:pt x="15476" y="3213"/>
                  </a:lnTo>
                  <a:lnTo>
                    <a:pt x="15476" y="3237"/>
                  </a:lnTo>
                  <a:lnTo>
                    <a:pt x="15500" y="3261"/>
                  </a:lnTo>
                  <a:lnTo>
                    <a:pt x="15597" y="3359"/>
                  </a:lnTo>
                  <a:lnTo>
                    <a:pt x="15695" y="3432"/>
                  </a:lnTo>
                  <a:lnTo>
                    <a:pt x="15987" y="3699"/>
                  </a:lnTo>
                  <a:lnTo>
                    <a:pt x="16230" y="3918"/>
                  </a:lnTo>
                  <a:lnTo>
                    <a:pt x="16449" y="4162"/>
                  </a:lnTo>
                  <a:lnTo>
                    <a:pt x="16473" y="4186"/>
                  </a:lnTo>
                  <a:lnTo>
                    <a:pt x="16254" y="4526"/>
                  </a:lnTo>
                  <a:lnTo>
                    <a:pt x="16206" y="4453"/>
                  </a:lnTo>
                  <a:lnTo>
                    <a:pt x="16133" y="4380"/>
                  </a:lnTo>
                  <a:lnTo>
                    <a:pt x="15962" y="4259"/>
                  </a:lnTo>
                  <a:lnTo>
                    <a:pt x="15646" y="4040"/>
                  </a:lnTo>
                  <a:lnTo>
                    <a:pt x="15403" y="3821"/>
                  </a:lnTo>
                  <a:lnTo>
                    <a:pt x="15159" y="3626"/>
                  </a:lnTo>
                  <a:lnTo>
                    <a:pt x="15111" y="3626"/>
                  </a:lnTo>
                  <a:lnTo>
                    <a:pt x="15062" y="3651"/>
                  </a:lnTo>
                  <a:lnTo>
                    <a:pt x="15013" y="3724"/>
                  </a:lnTo>
                  <a:lnTo>
                    <a:pt x="15013" y="3821"/>
                  </a:lnTo>
                  <a:lnTo>
                    <a:pt x="15013" y="3894"/>
                  </a:lnTo>
                  <a:lnTo>
                    <a:pt x="15038" y="3991"/>
                  </a:lnTo>
                  <a:lnTo>
                    <a:pt x="15135" y="4137"/>
                  </a:lnTo>
                  <a:lnTo>
                    <a:pt x="15257" y="4283"/>
                  </a:lnTo>
                  <a:lnTo>
                    <a:pt x="15427" y="4453"/>
                  </a:lnTo>
                  <a:lnTo>
                    <a:pt x="15622" y="4599"/>
                  </a:lnTo>
                  <a:lnTo>
                    <a:pt x="15816" y="4745"/>
                  </a:lnTo>
                  <a:lnTo>
                    <a:pt x="15914" y="4818"/>
                  </a:lnTo>
                  <a:lnTo>
                    <a:pt x="16011" y="4843"/>
                  </a:lnTo>
                  <a:lnTo>
                    <a:pt x="15792" y="5135"/>
                  </a:lnTo>
                  <a:lnTo>
                    <a:pt x="14867" y="4162"/>
                  </a:lnTo>
                  <a:lnTo>
                    <a:pt x="13967" y="3213"/>
                  </a:lnTo>
                  <a:lnTo>
                    <a:pt x="13505" y="2750"/>
                  </a:lnTo>
                  <a:lnTo>
                    <a:pt x="13018" y="2288"/>
                  </a:lnTo>
                  <a:lnTo>
                    <a:pt x="12531" y="1850"/>
                  </a:lnTo>
                  <a:lnTo>
                    <a:pt x="12021" y="1461"/>
                  </a:lnTo>
                  <a:lnTo>
                    <a:pt x="12021" y="1388"/>
                  </a:lnTo>
                  <a:lnTo>
                    <a:pt x="12118" y="1315"/>
                  </a:lnTo>
                  <a:lnTo>
                    <a:pt x="12215" y="1242"/>
                  </a:lnTo>
                  <a:lnTo>
                    <a:pt x="12385" y="1047"/>
                  </a:lnTo>
                  <a:lnTo>
                    <a:pt x="12629" y="852"/>
                  </a:lnTo>
                  <a:lnTo>
                    <a:pt x="12921" y="682"/>
                  </a:lnTo>
                  <a:lnTo>
                    <a:pt x="13213" y="560"/>
                  </a:lnTo>
                  <a:lnTo>
                    <a:pt x="13505" y="463"/>
                  </a:lnTo>
                  <a:lnTo>
                    <a:pt x="13675" y="439"/>
                  </a:lnTo>
                  <a:close/>
                  <a:moveTo>
                    <a:pt x="11753" y="1704"/>
                  </a:moveTo>
                  <a:lnTo>
                    <a:pt x="11826" y="1850"/>
                  </a:lnTo>
                  <a:lnTo>
                    <a:pt x="11948" y="1972"/>
                  </a:lnTo>
                  <a:lnTo>
                    <a:pt x="12093" y="2069"/>
                  </a:lnTo>
                  <a:lnTo>
                    <a:pt x="12385" y="2288"/>
                  </a:lnTo>
                  <a:lnTo>
                    <a:pt x="12677" y="2531"/>
                  </a:lnTo>
                  <a:lnTo>
                    <a:pt x="12945" y="2823"/>
                  </a:lnTo>
                  <a:lnTo>
                    <a:pt x="13480" y="3383"/>
                  </a:lnTo>
                  <a:lnTo>
                    <a:pt x="14478" y="4453"/>
                  </a:lnTo>
                  <a:lnTo>
                    <a:pt x="15500" y="5500"/>
                  </a:lnTo>
                  <a:lnTo>
                    <a:pt x="15111" y="5962"/>
                  </a:lnTo>
                  <a:lnTo>
                    <a:pt x="14600" y="5500"/>
                  </a:lnTo>
                  <a:lnTo>
                    <a:pt x="14113" y="5013"/>
                  </a:lnTo>
                  <a:lnTo>
                    <a:pt x="13213" y="4016"/>
                  </a:lnTo>
                  <a:lnTo>
                    <a:pt x="12750" y="3529"/>
                  </a:lnTo>
                  <a:lnTo>
                    <a:pt x="12264" y="3018"/>
                  </a:lnTo>
                  <a:lnTo>
                    <a:pt x="11777" y="2556"/>
                  </a:lnTo>
                  <a:lnTo>
                    <a:pt x="11266" y="2093"/>
                  </a:lnTo>
                  <a:lnTo>
                    <a:pt x="11753" y="1704"/>
                  </a:lnTo>
                  <a:close/>
                  <a:moveTo>
                    <a:pt x="13724" y="5232"/>
                  </a:moveTo>
                  <a:lnTo>
                    <a:pt x="14235" y="5767"/>
                  </a:lnTo>
                  <a:lnTo>
                    <a:pt x="14794" y="6278"/>
                  </a:lnTo>
                  <a:lnTo>
                    <a:pt x="14575" y="6497"/>
                  </a:lnTo>
                  <a:lnTo>
                    <a:pt x="14259" y="6278"/>
                  </a:lnTo>
                  <a:lnTo>
                    <a:pt x="13967" y="6035"/>
                  </a:lnTo>
                  <a:lnTo>
                    <a:pt x="13699" y="5792"/>
                  </a:lnTo>
                  <a:lnTo>
                    <a:pt x="13432" y="5573"/>
                  </a:lnTo>
                  <a:lnTo>
                    <a:pt x="13724" y="5232"/>
                  </a:lnTo>
                  <a:close/>
                  <a:moveTo>
                    <a:pt x="13261" y="5767"/>
                  </a:moveTo>
                  <a:lnTo>
                    <a:pt x="13359" y="5913"/>
                  </a:lnTo>
                  <a:lnTo>
                    <a:pt x="13456" y="6059"/>
                  </a:lnTo>
                  <a:lnTo>
                    <a:pt x="13724" y="6303"/>
                  </a:lnTo>
                  <a:lnTo>
                    <a:pt x="13991" y="6546"/>
                  </a:lnTo>
                  <a:lnTo>
                    <a:pt x="14137" y="6668"/>
                  </a:lnTo>
                  <a:lnTo>
                    <a:pt x="14308" y="6765"/>
                  </a:lnTo>
                  <a:lnTo>
                    <a:pt x="14235" y="6814"/>
                  </a:lnTo>
                  <a:lnTo>
                    <a:pt x="14137" y="6692"/>
                  </a:lnTo>
                  <a:lnTo>
                    <a:pt x="13991" y="6595"/>
                  </a:lnTo>
                  <a:lnTo>
                    <a:pt x="13699" y="6400"/>
                  </a:lnTo>
                  <a:lnTo>
                    <a:pt x="13359" y="6230"/>
                  </a:lnTo>
                  <a:lnTo>
                    <a:pt x="13188" y="6132"/>
                  </a:lnTo>
                  <a:lnTo>
                    <a:pt x="13042" y="6011"/>
                  </a:lnTo>
                  <a:lnTo>
                    <a:pt x="13261" y="5767"/>
                  </a:lnTo>
                  <a:close/>
                  <a:moveTo>
                    <a:pt x="13018" y="6059"/>
                  </a:moveTo>
                  <a:lnTo>
                    <a:pt x="13188" y="6303"/>
                  </a:lnTo>
                  <a:lnTo>
                    <a:pt x="13286" y="6424"/>
                  </a:lnTo>
                  <a:lnTo>
                    <a:pt x="13407" y="6522"/>
                  </a:lnTo>
                  <a:lnTo>
                    <a:pt x="14040" y="7008"/>
                  </a:lnTo>
                  <a:lnTo>
                    <a:pt x="13699" y="7349"/>
                  </a:lnTo>
                  <a:lnTo>
                    <a:pt x="13675" y="7325"/>
                  </a:lnTo>
                  <a:lnTo>
                    <a:pt x="13505" y="7227"/>
                  </a:lnTo>
                  <a:lnTo>
                    <a:pt x="13334" y="7106"/>
                  </a:lnTo>
                  <a:lnTo>
                    <a:pt x="13018" y="6838"/>
                  </a:lnTo>
                  <a:lnTo>
                    <a:pt x="12799" y="6668"/>
                  </a:lnTo>
                  <a:lnTo>
                    <a:pt x="12702" y="6595"/>
                  </a:lnTo>
                  <a:lnTo>
                    <a:pt x="12580" y="6546"/>
                  </a:lnTo>
                  <a:lnTo>
                    <a:pt x="12799" y="6303"/>
                  </a:lnTo>
                  <a:lnTo>
                    <a:pt x="13018" y="6059"/>
                  </a:lnTo>
                  <a:close/>
                  <a:moveTo>
                    <a:pt x="12385" y="6716"/>
                  </a:moveTo>
                  <a:lnTo>
                    <a:pt x="12483" y="6838"/>
                  </a:lnTo>
                  <a:lnTo>
                    <a:pt x="12580" y="6935"/>
                  </a:lnTo>
                  <a:lnTo>
                    <a:pt x="12799" y="7130"/>
                  </a:lnTo>
                  <a:lnTo>
                    <a:pt x="13091" y="7398"/>
                  </a:lnTo>
                  <a:lnTo>
                    <a:pt x="13407" y="7617"/>
                  </a:lnTo>
                  <a:lnTo>
                    <a:pt x="13018" y="8006"/>
                  </a:lnTo>
                  <a:lnTo>
                    <a:pt x="12921" y="8079"/>
                  </a:lnTo>
                  <a:lnTo>
                    <a:pt x="12823" y="7909"/>
                  </a:lnTo>
                  <a:lnTo>
                    <a:pt x="12653" y="7763"/>
                  </a:lnTo>
                  <a:lnTo>
                    <a:pt x="12312" y="7495"/>
                  </a:lnTo>
                  <a:lnTo>
                    <a:pt x="12093" y="7325"/>
                  </a:lnTo>
                  <a:lnTo>
                    <a:pt x="11972" y="7252"/>
                  </a:lnTo>
                  <a:lnTo>
                    <a:pt x="11850" y="7179"/>
                  </a:lnTo>
                  <a:lnTo>
                    <a:pt x="12385" y="6716"/>
                  </a:lnTo>
                  <a:close/>
                  <a:moveTo>
                    <a:pt x="11631" y="7373"/>
                  </a:moveTo>
                  <a:lnTo>
                    <a:pt x="11729" y="7471"/>
                  </a:lnTo>
                  <a:lnTo>
                    <a:pt x="11850" y="7568"/>
                  </a:lnTo>
                  <a:lnTo>
                    <a:pt x="12093" y="7738"/>
                  </a:lnTo>
                  <a:lnTo>
                    <a:pt x="12434" y="8055"/>
                  </a:lnTo>
                  <a:lnTo>
                    <a:pt x="12556" y="8201"/>
                  </a:lnTo>
                  <a:lnTo>
                    <a:pt x="12702" y="8322"/>
                  </a:lnTo>
                  <a:lnTo>
                    <a:pt x="11948" y="9150"/>
                  </a:lnTo>
                  <a:lnTo>
                    <a:pt x="11680" y="8906"/>
                  </a:lnTo>
                  <a:lnTo>
                    <a:pt x="11364" y="8687"/>
                  </a:lnTo>
                  <a:lnTo>
                    <a:pt x="11072" y="8444"/>
                  </a:lnTo>
                  <a:lnTo>
                    <a:pt x="10780" y="8201"/>
                  </a:lnTo>
                  <a:lnTo>
                    <a:pt x="11096" y="7860"/>
                  </a:lnTo>
                  <a:lnTo>
                    <a:pt x="11193" y="7957"/>
                  </a:lnTo>
                  <a:lnTo>
                    <a:pt x="11291" y="8030"/>
                  </a:lnTo>
                  <a:lnTo>
                    <a:pt x="11461" y="8176"/>
                  </a:lnTo>
                  <a:lnTo>
                    <a:pt x="11777" y="8493"/>
                  </a:lnTo>
                  <a:lnTo>
                    <a:pt x="11972" y="8614"/>
                  </a:lnTo>
                  <a:lnTo>
                    <a:pt x="12166" y="8736"/>
                  </a:lnTo>
                  <a:lnTo>
                    <a:pt x="12288" y="8736"/>
                  </a:lnTo>
                  <a:lnTo>
                    <a:pt x="12337" y="8712"/>
                  </a:lnTo>
                  <a:lnTo>
                    <a:pt x="12361" y="8639"/>
                  </a:lnTo>
                  <a:lnTo>
                    <a:pt x="12361" y="8566"/>
                  </a:lnTo>
                  <a:lnTo>
                    <a:pt x="12337" y="8493"/>
                  </a:lnTo>
                  <a:lnTo>
                    <a:pt x="12118" y="8322"/>
                  </a:lnTo>
                  <a:lnTo>
                    <a:pt x="11899" y="8152"/>
                  </a:lnTo>
                  <a:lnTo>
                    <a:pt x="11461" y="7811"/>
                  </a:lnTo>
                  <a:lnTo>
                    <a:pt x="11291" y="7690"/>
                  </a:lnTo>
                  <a:lnTo>
                    <a:pt x="11631" y="7373"/>
                  </a:lnTo>
                  <a:close/>
                  <a:moveTo>
                    <a:pt x="10634" y="8371"/>
                  </a:moveTo>
                  <a:lnTo>
                    <a:pt x="10731" y="8541"/>
                  </a:lnTo>
                  <a:lnTo>
                    <a:pt x="10853" y="8687"/>
                  </a:lnTo>
                  <a:lnTo>
                    <a:pt x="10974" y="8809"/>
                  </a:lnTo>
                  <a:lnTo>
                    <a:pt x="11145" y="8931"/>
                  </a:lnTo>
                  <a:lnTo>
                    <a:pt x="11461" y="9150"/>
                  </a:lnTo>
                  <a:lnTo>
                    <a:pt x="11753" y="9369"/>
                  </a:lnTo>
                  <a:lnTo>
                    <a:pt x="11461" y="9685"/>
                  </a:lnTo>
                  <a:lnTo>
                    <a:pt x="11145" y="9442"/>
                  </a:lnTo>
                  <a:lnTo>
                    <a:pt x="10828" y="9198"/>
                  </a:lnTo>
                  <a:lnTo>
                    <a:pt x="10585" y="8955"/>
                  </a:lnTo>
                  <a:lnTo>
                    <a:pt x="10463" y="8833"/>
                  </a:lnTo>
                  <a:lnTo>
                    <a:pt x="10317" y="8736"/>
                  </a:lnTo>
                  <a:lnTo>
                    <a:pt x="10634" y="8371"/>
                  </a:lnTo>
                  <a:close/>
                  <a:moveTo>
                    <a:pt x="10196" y="8931"/>
                  </a:moveTo>
                  <a:lnTo>
                    <a:pt x="10269" y="9052"/>
                  </a:lnTo>
                  <a:lnTo>
                    <a:pt x="10366" y="9198"/>
                  </a:lnTo>
                  <a:lnTo>
                    <a:pt x="10609" y="9417"/>
                  </a:lnTo>
                  <a:lnTo>
                    <a:pt x="10901" y="9709"/>
                  </a:lnTo>
                  <a:lnTo>
                    <a:pt x="11072" y="9831"/>
                  </a:lnTo>
                  <a:lnTo>
                    <a:pt x="11242" y="9953"/>
                  </a:lnTo>
                  <a:lnTo>
                    <a:pt x="10415" y="10853"/>
                  </a:lnTo>
                  <a:lnTo>
                    <a:pt x="10317" y="10707"/>
                  </a:lnTo>
                  <a:lnTo>
                    <a:pt x="10196" y="10585"/>
                  </a:lnTo>
                  <a:lnTo>
                    <a:pt x="9904" y="10366"/>
                  </a:lnTo>
                  <a:lnTo>
                    <a:pt x="9636" y="10172"/>
                  </a:lnTo>
                  <a:lnTo>
                    <a:pt x="9466" y="10074"/>
                  </a:lnTo>
                  <a:lnTo>
                    <a:pt x="9320" y="10001"/>
                  </a:lnTo>
                  <a:lnTo>
                    <a:pt x="9563" y="9709"/>
                  </a:lnTo>
                  <a:lnTo>
                    <a:pt x="9782" y="9880"/>
                  </a:lnTo>
                  <a:lnTo>
                    <a:pt x="10001" y="10026"/>
                  </a:lnTo>
                  <a:lnTo>
                    <a:pt x="10244" y="10245"/>
                  </a:lnTo>
                  <a:lnTo>
                    <a:pt x="10390" y="10366"/>
                  </a:lnTo>
                  <a:lnTo>
                    <a:pt x="10536" y="10464"/>
                  </a:lnTo>
                  <a:lnTo>
                    <a:pt x="10609" y="10488"/>
                  </a:lnTo>
                  <a:lnTo>
                    <a:pt x="10658" y="10464"/>
                  </a:lnTo>
                  <a:lnTo>
                    <a:pt x="10731" y="10439"/>
                  </a:lnTo>
                  <a:lnTo>
                    <a:pt x="10780" y="10391"/>
                  </a:lnTo>
                  <a:lnTo>
                    <a:pt x="10804" y="10342"/>
                  </a:lnTo>
                  <a:lnTo>
                    <a:pt x="10828" y="10269"/>
                  </a:lnTo>
                  <a:lnTo>
                    <a:pt x="10804" y="10220"/>
                  </a:lnTo>
                  <a:lnTo>
                    <a:pt x="10755" y="10147"/>
                  </a:lnTo>
                  <a:lnTo>
                    <a:pt x="10220" y="9734"/>
                  </a:lnTo>
                  <a:lnTo>
                    <a:pt x="10001" y="9563"/>
                  </a:lnTo>
                  <a:lnTo>
                    <a:pt x="9904" y="9490"/>
                  </a:lnTo>
                  <a:lnTo>
                    <a:pt x="9782" y="9442"/>
                  </a:lnTo>
                  <a:lnTo>
                    <a:pt x="10196" y="8931"/>
                  </a:lnTo>
                  <a:close/>
                  <a:moveTo>
                    <a:pt x="9125" y="10245"/>
                  </a:moveTo>
                  <a:lnTo>
                    <a:pt x="9247" y="10342"/>
                  </a:lnTo>
                  <a:lnTo>
                    <a:pt x="9368" y="10415"/>
                  </a:lnTo>
                  <a:lnTo>
                    <a:pt x="9612" y="10585"/>
                  </a:lnTo>
                  <a:lnTo>
                    <a:pt x="9904" y="10829"/>
                  </a:lnTo>
                  <a:lnTo>
                    <a:pt x="10050" y="10950"/>
                  </a:lnTo>
                  <a:lnTo>
                    <a:pt x="10220" y="11048"/>
                  </a:lnTo>
                  <a:lnTo>
                    <a:pt x="9685" y="11583"/>
                  </a:lnTo>
                  <a:lnTo>
                    <a:pt x="9685" y="11534"/>
                  </a:lnTo>
                  <a:lnTo>
                    <a:pt x="9660" y="11437"/>
                  </a:lnTo>
                  <a:lnTo>
                    <a:pt x="9587" y="11364"/>
                  </a:lnTo>
                  <a:lnTo>
                    <a:pt x="9417" y="11218"/>
                  </a:lnTo>
                  <a:lnTo>
                    <a:pt x="9222" y="11023"/>
                  </a:lnTo>
                  <a:lnTo>
                    <a:pt x="9028" y="10853"/>
                  </a:lnTo>
                  <a:lnTo>
                    <a:pt x="8906" y="10756"/>
                  </a:lnTo>
                  <a:lnTo>
                    <a:pt x="8736" y="10683"/>
                  </a:lnTo>
                  <a:lnTo>
                    <a:pt x="8833" y="10585"/>
                  </a:lnTo>
                  <a:lnTo>
                    <a:pt x="9125" y="10245"/>
                  </a:lnTo>
                  <a:close/>
                  <a:moveTo>
                    <a:pt x="8468" y="10926"/>
                  </a:moveTo>
                  <a:lnTo>
                    <a:pt x="8687" y="11096"/>
                  </a:lnTo>
                  <a:lnTo>
                    <a:pt x="8930" y="11291"/>
                  </a:lnTo>
                  <a:lnTo>
                    <a:pt x="9052" y="11437"/>
                  </a:lnTo>
                  <a:lnTo>
                    <a:pt x="9198" y="11583"/>
                  </a:lnTo>
                  <a:lnTo>
                    <a:pt x="9271" y="11656"/>
                  </a:lnTo>
                  <a:lnTo>
                    <a:pt x="9344" y="11705"/>
                  </a:lnTo>
                  <a:lnTo>
                    <a:pt x="9441" y="11753"/>
                  </a:lnTo>
                  <a:lnTo>
                    <a:pt x="9539" y="11753"/>
                  </a:lnTo>
                  <a:lnTo>
                    <a:pt x="8468" y="12824"/>
                  </a:lnTo>
                  <a:lnTo>
                    <a:pt x="8152" y="12532"/>
                  </a:lnTo>
                  <a:lnTo>
                    <a:pt x="7811" y="12240"/>
                  </a:lnTo>
                  <a:lnTo>
                    <a:pt x="7470" y="11899"/>
                  </a:lnTo>
                  <a:lnTo>
                    <a:pt x="7349" y="11826"/>
                  </a:lnTo>
                  <a:lnTo>
                    <a:pt x="7738" y="11534"/>
                  </a:lnTo>
                  <a:lnTo>
                    <a:pt x="7860" y="11705"/>
                  </a:lnTo>
                  <a:lnTo>
                    <a:pt x="8006" y="11875"/>
                  </a:lnTo>
                  <a:lnTo>
                    <a:pt x="8371" y="12264"/>
                  </a:lnTo>
                  <a:lnTo>
                    <a:pt x="8517" y="12434"/>
                  </a:lnTo>
                  <a:lnTo>
                    <a:pt x="8590" y="12483"/>
                  </a:lnTo>
                  <a:lnTo>
                    <a:pt x="8687" y="12507"/>
                  </a:lnTo>
                  <a:lnTo>
                    <a:pt x="8736" y="12507"/>
                  </a:lnTo>
                  <a:lnTo>
                    <a:pt x="8809" y="12483"/>
                  </a:lnTo>
                  <a:lnTo>
                    <a:pt x="8833" y="12434"/>
                  </a:lnTo>
                  <a:lnTo>
                    <a:pt x="8857" y="12386"/>
                  </a:lnTo>
                  <a:lnTo>
                    <a:pt x="8857" y="12289"/>
                  </a:lnTo>
                  <a:lnTo>
                    <a:pt x="8809" y="12191"/>
                  </a:lnTo>
                  <a:lnTo>
                    <a:pt x="8760" y="12094"/>
                  </a:lnTo>
                  <a:lnTo>
                    <a:pt x="8663" y="11997"/>
                  </a:lnTo>
                  <a:lnTo>
                    <a:pt x="8492" y="11826"/>
                  </a:lnTo>
                  <a:lnTo>
                    <a:pt x="8322" y="11680"/>
                  </a:lnTo>
                  <a:lnTo>
                    <a:pt x="8152" y="11510"/>
                  </a:lnTo>
                  <a:lnTo>
                    <a:pt x="7957" y="11364"/>
                  </a:lnTo>
                  <a:lnTo>
                    <a:pt x="8468" y="10926"/>
                  </a:lnTo>
                  <a:close/>
                  <a:moveTo>
                    <a:pt x="11047" y="2312"/>
                  </a:moveTo>
                  <a:lnTo>
                    <a:pt x="11120" y="2434"/>
                  </a:lnTo>
                  <a:lnTo>
                    <a:pt x="11218" y="2531"/>
                  </a:lnTo>
                  <a:lnTo>
                    <a:pt x="11437" y="2750"/>
                  </a:lnTo>
                  <a:lnTo>
                    <a:pt x="11850" y="3213"/>
                  </a:lnTo>
                  <a:lnTo>
                    <a:pt x="11826" y="3213"/>
                  </a:lnTo>
                  <a:lnTo>
                    <a:pt x="11193" y="3748"/>
                  </a:lnTo>
                  <a:lnTo>
                    <a:pt x="10609" y="4283"/>
                  </a:lnTo>
                  <a:lnTo>
                    <a:pt x="10025" y="4867"/>
                  </a:lnTo>
                  <a:lnTo>
                    <a:pt x="9490" y="5500"/>
                  </a:lnTo>
                  <a:lnTo>
                    <a:pt x="9174" y="5865"/>
                  </a:lnTo>
                  <a:lnTo>
                    <a:pt x="8857" y="6254"/>
                  </a:lnTo>
                  <a:lnTo>
                    <a:pt x="8517" y="6595"/>
                  </a:lnTo>
                  <a:lnTo>
                    <a:pt x="8176" y="6935"/>
                  </a:lnTo>
                  <a:lnTo>
                    <a:pt x="7373" y="7617"/>
                  </a:lnTo>
                  <a:lnTo>
                    <a:pt x="6984" y="7933"/>
                  </a:lnTo>
                  <a:lnTo>
                    <a:pt x="6594" y="8274"/>
                  </a:lnTo>
                  <a:lnTo>
                    <a:pt x="6229" y="8639"/>
                  </a:lnTo>
                  <a:lnTo>
                    <a:pt x="5864" y="9004"/>
                  </a:lnTo>
                  <a:lnTo>
                    <a:pt x="5183" y="9782"/>
                  </a:lnTo>
                  <a:lnTo>
                    <a:pt x="4502" y="10537"/>
                  </a:lnTo>
                  <a:lnTo>
                    <a:pt x="4137" y="10902"/>
                  </a:lnTo>
                  <a:lnTo>
                    <a:pt x="3772" y="11242"/>
                  </a:lnTo>
                  <a:lnTo>
                    <a:pt x="3115" y="11802"/>
                  </a:lnTo>
                  <a:lnTo>
                    <a:pt x="2799" y="12118"/>
                  </a:lnTo>
                  <a:lnTo>
                    <a:pt x="2507" y="12434"/>
                  </a:lnTo>
                  <a:lnTo>
                    <a:pt x="2263" y="12702"/>
                  </a:lnTo>
                  <a:lnTo>
                    <a:pt x="2166" y="12848"/>
                  </a:lnTo>
                  <a:lnTo>
                    <a:pt x="2069" y="13018"/>
                  </a:lnTo>
                  <a:lnTo>
                    <a:pt x="1850" y="12824"/>
                  </a:lnTo>
                  <a:lnTo>
                    <a:pt x="1460" y="12459"/>
                  </a:lnTo>
                  <a:lnTo>
                    <a:pt x="1266" y="12264"/>
                  </a:lnTo>
                  <a:lnTo>
                    <a:pt x="1047" y="12118"/>
                  </a:lnTo>
                  <a:lnTo>
                    <a:pt x="1047" y="12070"/>
                  </a:lnTo>
                  <a:lnTo>
                    <a:pt x="1193" y="11997"/>
                  </a:lnTo>
                  <a:lnTo>
                    <a:pt x="1339" y="11924"/>
                  </a:lnTo>
                  <a:lnTo>
                    <a:pt x="1460" y="11826"/>
                  </a:lnTo>
                  <a:lnTo>
                    <a:pt x="1582" y="11705"/>
                  </a:lnTo>
                  <a:lnTo>
                    <a:pt x="2020" y="11218"/>
                  </a:lnTo>
                  <a:lnTo>
                    <a:pt x="2385" y="10853"/>
                  </a:lnTo>
                  <a:lnTo>
                    <a:pt x="2774" y="10537"/>
                  </a:lnTo>
                  <a:lnTo>
                    <a:pt x="3577" y="9880"/>
                  </a:lnTo>
                  <a:lnTo>
                    <a:pt x="3942" y="9539"/>
                  </a:lnTo>
                  <a:lnTo>
                    <a:pt x="4307" y="9198"/>
                  </a:lnTo>
                  <a:lnTo>
                    <a:pt x="5037" y="8468"/>
                  </a:lnTo>
                  <a:lnTo>
                    <a:pt x="5718" y="7738"/>
                  </a:lnTo>
                  <a:lnTo>
                    <a:pt x="6400" y="7008"/>
                  </a:lnTo>
                  <a:lnTo>
                    <a:pt x="7081" y="6303"/>
                  </a:lnTo>
                  <a:lnTo>
                    <a:pt x="7787" y="5621"/>
                  </a:lnTo>
                  <a:lnTo>
                    <a:pt x="8468" y="4940"/>
                  </a:lnTo>
                  <a:lnTo>
                    <a:pt x="9149" y="4259"/>
                  </a:lnTo>
                  <a:lnTo>
                    <a:pt x="10074" y="3261"/>
                  </a:lnTo>
                  <a:lnTo>
                    <a:pt x="10561" y="2775"/>
                  </a:lnTo>
                  <a:lnTo>
                    <a:pt x="11047" y="2312"/>
                  </a:lnTo>
                  <a:close/>
                  <a:moveTo>
                    <a:pt x="7154" y="11997"/>
                  </a:moveTo>
                  <a:lnTo>
                    <a:pt x="7203" y="12094"/>
                  </a:lnTo>
                  <a:lnTo>
                    <a:pt x="7251" y="12167"/>
                  </a:lnTo>
                  <a:lnTo>
                    <a:pt x="7422" y="12386"/>
                  </a:lnTo>
                  <a:lnTo>
                    <a:pt x="7592" y="12580"/>
                  </a:lnTo>
                  <a:lnTo>
                    <a:pt x="7884" y="12872"/>
                  </a:lnTo>
                  <a:lnTo>
                    <a:pt x="8030" y="12994"/>
                  </a:lnTo>
                  <a:lnTo>
                    <a:pt x="8200" y="13091"/>
                  </a:lnTo>
                  <a:lnTo>
                    <a:pt x="7835" y="13481"/>
                  </a:lnTo>
                  <a:lnTo>
                    <a:pt x="7811" y="13432"/>
                  </a:lnTo>
                  <a:lnTo>
                    <a:pt x="7787" y="13408"/>
                  </a:lnTo>
                  <a:lnTo>
                    <a:pt x="7616" y="13262"/>
                  </a:lnTo>
                  <a:lnTo>
                    <a:pt x="7446" y="13140"/>
                  </a:lnTo>
                  <a:lnTo>
                    <a:pt x="7251" y="13018"/>
                  </a:lnTo>
                  <a:lnTo>
                    <a:pt x="7057" y="12872"/>
                  </a:lnTo>
                  <a:lnTo>
                    <a:pt x="6716" y="12580"/>
                  </a:lnTo>
                  <a:lnTo>
                    <a:pt x="6643" y="12532"/>
                  </a:lnTo>
                  <a:lnTo>
                    <a:pt x="6594" y="12507"/>
                  </a:lnTo>
                  <a:lnTo>
                    <a:pt x="6862" y="12240"/>
                  </a:lnTo>
                  <a:lnTo>
                    <a:pt x="7154" y="11997"/>
                  </a:lnTo>
                  <a:close/>
                  <a:moveTo>
                    <a:pt x="6424" y="12702"/>
                  </a:moveTo>
                  <a:lnTo>
                    <a:pt x="6448" y="12775"/>
                  </a:lnTo>
                  <a:lnTo>
                    <a:pt x="6473" y="12848"/>
                  </a:lnTo>
                  <a:lnTo>
                    <a:pt x="6667" y="13043"/>
                  </a:lnTo>
                  <a:lnTo>
                    <a:pt x="6862" y="13213"/>
                  </a:lnTo>
                  <a:lnTo>
                    <a:pt x="7032" y="13359"/>
                  </a:lnTo>
                  <a:lnTo>
                    <a:pt x="7227" y="13481"/>
                  </a:lnTo>
                  <a:lnTo>
                    <a:pt x="7446" y="13602"/>
                  </a:lnTo>
                  <a:lnTo>
                    <a:pt x="7568" y="13627"/>
                  </a:lnTo>
                  <a:lnTo>
                    <a:pt x="7689" y="13627"/>
                  </a:lnTo>
                  <a:lnTo>
                    <a:pt x="7470" y="13846"/>
                  </a:lnTo>
                  <a:lnTo>
                    <a:pt x="7300" y="14040"/>
                  </a:lnTo>
                  <a:lnTo>
                    <a:pt x="7276" y="14016"/>
                  </a:lnTo>
                  <a:lnTo>
                    <a:pt x="6911" y="13797"/>
                  </a:lnTo>
                  <a:lnTo>
                    <a:pt x="6570" y="13554"/>
                  </a:lnTo>
                  <a:lnTo>
                    <a:pt x="6302" y="13335"/>
                  </a:lnTo>
                  <a:lnTo>
                    <a:pt x="6035" y="13164"/>
                  </a:lnTo>
                  <a:lnTo>
                    <a:pt x="6108" y="13043"/>
                  </a:lnTo>
                  <a:lnTo>
                    <a:pt x="6424" y="12702"/>
                  </a:lnTo>
                  <a:close/>
                  <a:moveTo>
                    <a:pt x="5889" y="13335"/>
                  </a:moveTo>
                  <a:lnTo>
                    <a:pt x="5962" y="13456"/>
                  </a:lnTo>
                  <a:lnTo>
                    <a:pt x="6059" y="13578"/>
                  </a:lnTo>
                  <a:lnTo>
                    <a:pt x="6278" y="13797"/>
                  </a:lnTo>
                  <a:lnTo>
                    <a:pt x="6643" y="14089"/>
                  </a:lnTo>
                  <a:lnTo>
                    <a:pt x="6813" y="14211"/>
                  </a:lnTo>
                  <a:lnTo>
                    <a:pt x="7032" y="14308"/>
                  </a:lnTo>
                  <a:lnTo>
                    <a:pt x="6692" y="14673"/>
                  </a:lnTo>
                  <a:lnTo>
                    <a:pt x="6619" y="14624"/>
                  </a:lnTo>
                  <a:lnTo>
                    <a:pt x="6497" y="14600"/>
                  </a:lnTo>
                  <a:lnTo>
                    <a:pt x="6375" y="14527"/>
                  </a:lnTo>
                  <a:lnTo>
                    <a:pt x="6254" y="14454"/>
                  </a:lnTo>
                  <a:lnTo>
                    <a:pt x="6132" y="14381"/>
                  </a:lnTo>
                  <a:lnTo>
                    <a:pt x="5913" y="14186"/>
                  </a:lnTo>
                  <a:lnTo>
                    <a:pt x="5718" y="14016"/>
                  </a:lnTo>
                  <a:lnTo>
                    <a:pt x="5597" y="13943"/>
                  </a:lnTo>
                  <a:lnTo>
                    <a:pt x="5451" y="13846"/>
                  </a:lnTo>
                  <a:lnTo>
                    <a:pt x="5889" y="13335"/>
                  </a:lnTo>
                  <a:close/>
                  <a:moveTo>
                    <a:pt x="12191" y="3553"/>
                  </a:moveTo>
                  <a:lnTo>
                    <a:pt x="12653" y="4040"/>
                  </a:lnTo>
                  <a:lnTo>
                    <a:pt x="13432" y="4916"/>
                  </a:lnTo>
                  <a:lnTo>
                    <a:pt x="13164" y="5208"/>
                  </a:lnTo>
                  <a:lnTo>
                    <a:pt x="12896" y="5500"/>
                  </a:lnTo>
                  <a:lnTo>
                    <a:pt x="12361" y="6108"/>
                  </a:lnTo>
                  <a:lnTo>
                    <a:pt x="12045" y="6424"/>
                  </a:lnTo>
                  <a:lnTo>
                    <a:pt x="11729" y="6716"/>
                  </a:lnTo>
                  <a:lnTo>
                    <a:pt x="11388" y="7008"/>
                  </a:lnTo>
                  <a:lnTo>
                    <a:pt x="11047" y="7300"/>
                  </a:lnTo>
                  <a:lnTo>
                    <a:pt x="10731" y="7617"/>
                  </a:lnTo>
                  <a:lnTo>
                    <a:pt x="10415" y="7957"/>
                  </a:lnTo>
                  <a:lnTo>
                    <a:pt x="9806" y="8687"/>
                  </a:lnTo>
                  <a:lnTo>
                    <a:pt x="9247" y="9417"/>
                  </a:lnTo>
                  <a:lnTo>
                    <a:pt x="8638" y="10147"/>
                  </a:lnTo>
                  <a:lnTo>
                    <a:pt x="8346" y="10464"/>
                  </a:lnTo>
                  <a:lnTo>
                    <a:pt x="8006" y="10756"/>
                  </a:lnTo>
                  <a:lnTo>
                    <a:pt x="7324" y="11340"/>
                  </a:lnTo>
                  <a:lnTo>
                    <a:pt x="6643" y="11899"/>
                  </a:lnTo>
                  <a:lnTo>
                    <a:pt x="6302" y="12191"/>
                  </a:lnTo>
                  <a:lnTo>
                    <a:pt x="6010" y="12532"/>
                  </a:lnTo>
                  <a:lnTo>
                    <a:pt x="5475" y="13164"/>
                  </a:lnTo>
                  <a:lnTo>
                    <a:pt x="4940" y="13773"/>
                  </a:lnTo>
                  <a:lnTo>
                    <a:pt x="4672" y="14016"/>
                  </a:lnTo>
                  <a:lnTo>
                    <a:pt x="4404" y="14235"/>
                  </a:lnTo>
                  <a:lnTo>
                    <a:pt x="4137" y="14454"/>
                  </a:lnTo>
                  <a:lnTo>
                    <a:pt x="4015" y="14600"/>
                  </a:lnTo>
                  <a:lnTo>
                    <a:pt x="3918" y="14722"/>
                  </a:lnTo>
                  <a:lnTo>
                    <a:pt x="3480" y="14284"/>
                  </a:lnTo>
                  <a:lnTo>
                    <a:pt x="3042" y="13846"/>
                  </a:lnTo>
                  <a:lnTo>
                    <a:pt x="2361" y="13262"/>
                  </a:lnTo>
                  <a:lnTo>
                    <a:pt x="2482" y="13164"/>
                  </a:lnTo>
                  <a:lnTo>
                    <a:pt x="2604" y="13043"/>
                  </a:lnTo>
                  <a:lnTo>
                    <a:pt x="2774" y="12799"/>
                  </a:lnTo>
                  <a:lnTo>
                    <a:pt x="3066" y="12507"/>
                  </a:lnTo>
                  <a:lnTo>
                    <a:pt x="3358" y="12216"/>
                  </a:lnTo>
                  <a:lnTo>
                    <a:pt x="3967" y="11680"/>
                  </a:lnTo>
                  <a:lnTo>
                    <a:pt x="4380" y="11315"/>
                  </a:lnTo>
                  <a:lnTo>
                    <a:pt x="4745" y="10950"/>
                  </a:lnTo>
                  <a:lnTo>
                    <a:pt x="5475" y="10172"/>
                  </a:lnTo>
                  <a:lnTo>
                    <a:pt x="6181" y="9393"/>
                  </a:lnTo>
                  <a:lnTo>
                    <a:pt x="6546" y="9004"/>
                  </a:lnTo>
                  <a:lnTo>
                    <a:pt x="6935" y="8614"/>
                  </a:lnTo>
                  <a:lnTo>
                    <a:pt x="7324" y="8274"/>
                  </a:lnTo>
                  <a:lnTo>
                    <a:pt x="7714" y="7933"/>
                  </a:lnTo>
                  <a:lnTo>
                    <a:pt x="8517" y="7276"/>
                  </a:lnTo>
                  <a:lnTo>
                    <a:pt x="8857" y="6935"/>
                  </a:lnTo>
                  <a:lnTo>
                    <a:pt x="9198" y="6595"/>
                  </a:lnTo>
                  <a:lnTo>
                    <a:pt x="9514" y="6205"/>
                  </a:lnTo>
                  <a:lnTo>
                    <a:pt x="9831" y="5840"/>
                  </a:lnTo>
                  <a:lnTo>
                    <a:pt x="10171" y="5427"/>
                  </a:lnTo>
                  <a:lnTo>
                    <a:pt x="10488" y="5062"/>
                  </a:lnTo>
                  <a:lnTo>
                    <a:pt x="10853" y="4697"/>
                  </a:lnTo>
                  <a:lnTo>
                    <a:pt x="11242" y="4356"/>
                  </a:lnTo>
                  <a:lnTo>
                    <a:pt x="11729" y="3967"/>
                  </a:lnTo>
                  <a:lnTo>
                    <a:pt x="11972" y="3772"/>
                  </a:lnTo>
                  <a:lnTo>
                    <a:pt x="12191" y="3553"/>
                  </a:lnTo>
                  <a:close/>
                  <a:moveTo>
                    <a:pt x="5232" y="14065"/>
                  </a:moveTo>
                  <a:lnTo>
                    <a:pt x="5353" y="14186"/>
                  </a:lnTo>
                  <a:lnTo>
                    <a:pt x="5451" y="14308"/>
                  </a:lnTo>
                  <a:lnTo>
                    <a:pt x="5645" y="14454"/>
                  </a:lnTo>
                  <a:lnTo>
                    <a:pt x="5816" y="14624"/>
                  </a:lnTo>
                  <a:lnTo>
                    <a:pt x="5986" y="14770"/>
                  </a:lnTo>
                  <a:lnTo>
                    <a:pt x="6181" y="14892"/>
                  </a:lnTo>
                  <a:lnTo>
                    <a:pt x="6375" y="14989"/>
                  </a:lnTo>
                  <a:lnTo>
                    <a:pt x="6108" y="15281"/>
                  </a:lnTo>
                  <a:lnTo>
                    <a:pt x="5937" y="15452"/>
                  </a:lnTo>
                  <a:lnTo>
                    <a:pt x="5937" y="15403"/>
                  </a:lnTo>
                  <a:lnTo>
                    <a:pt x="5889" y="15354"/>
                  </a:lnTo>
                  <a:lnTo>
                    <a:pt x="5597" y="15038"/>
                  </a:lnTo>
                  <a:lnTo>
                    <a:pt x="5280" y="14746"/>
                  </a:lnTo>
                  <a:lnTo>
                    <a:pt x="5086" y="14576"/>
                  </a:lnTo>
                  <a:lnTo>
                    <a:pt x="4964" y="14503"/>
                  </a:lnTo>
                  <a:lnTo>
                    <a:pt x="4867" y="14430"/>
                  </a:lnTo>
                  <a:lnTo>
                    <a:pt x="5037" y="14284"/>
                  </a:lnTo>
                  <a:lnTo>
                    <a:pt x="5232" y="14065"/>
                  </a:lnTo>
                  <a:close/>
                  <a:moveTo>
                    <a:pt x="852" y="15476"/>
                  </a:moveTo>
                  <a:lnTo>
                    <a:pt x="974" y="15598"/>
                  </a:lnTo>
                  <a:lnTo>
                    <a:pt x="1412" y="16036"/>
                  </a:lnTo>
                  <a:lnTo>
                    <a:pt x="1363" y="16011"/>
                  </a:lnTo>
                  <a:lnTo>
                    <a:pt x="1290" y="15987"/>
                  </a:lnTo>
                  <a:lnTo>
                    <a:pt x="852" y="15476"/>
                  </a:lnTo>
                  <a:close/>
                  <a:moveTo>
                    <a:pt x="4575" y="14673"/>
                  </a:moveTo>
                  <a:lnTo>
                    <a:pt x="4696" y="14795"/>
                  </a:lnTo>
                  <a:lnTo>
                    <a:pt x="4818" y="14892"/>
                  </a:lnTo>
                  <a:lnTo>
                    <a:pt x="5037" y="15087"/>
                  </a:lnTo>
                  <a:lnTo>
                    <a:pt x="5329" y="15354"/>
                  </a:lnTo>
                  <a:lnTo>
                    <a:pt x="5597" y="15622"/>
                  </a:lnTo>
                  <a:lnTo>
                    <a:pt x="5670" y="15671"/>
                  </a:lnTo>
                  <a:lnTo>
                    <a:pt x="5718" y="15671"/>
                  </a:lnTo>
                  <a:lnTo>
                    <a:pt x="5378" y="15987"/>
                  </a:lnTo>
                  <a:lnTo>
                    <a:pt x="5232" y="16109"/>
                  </a:lnTo>
                  <a:lnTo>
                    <a:pt x="5183" y="16060"/>
                  </a:lnTo>
                  <a:lnTo>
                    <a:pt x="5110" y="16036"/>
                  </a:lnTo>
                  <a:lnTo>
                    <a:pt x="4088" y="14916"/>
                  </a:lnTo>
                  <a:lnTo>
                    <a:pt x="4210" y="14868"/>
                  </a:lnTo>
                  <a:lnTo>
                    <a:pt x="4331" y="14819"/>
                  </a:lnTo>
                  <a:lnTo>
                    <a:pt x="4453" y="14746"/>
                  </a:lnTo>
                  <a:lnTo>
                    <a:pt x="4575" y="14673"/>
                  </a:lnTo>
                  <a:close/>
                  <a:moveTo>
                    <a:pt x="755" y="16230"/>
                  </a:moveTo>
                  <a:lnTo>
                    <a:pt x="1071" y="16498"/>
                  </a:lnTo>
                  <a:lnTo>
                    <a:pt x="1071" y="16522"/>
                  </a:lnTo>
                  <a:lnTo>
                    <a:pt x="998" y="16474"/>
                  </a:lnTo>
                  <a:lnTo>
                    <a:pt x="925" y="16449"/>
                  </a:lnTo>
                  <a:lnTo>
                    <a:pt x="852" y="16376"/>
                  </a:lnTo>
                  <a:lnTo>
                    <a:pt x="755" y="16230"/>
                  </a:lnTo>
                  <a:close/>
                  <a:moveTo>
                    <a:pt x="1047" y="12532"/>
                  </a:moveTo>
                  <a:lnTo>
                    <a:pt x="1168" y="12678"/>
                  </a:lnTo>
                  <a:lnTo>
                    <a:pt x="1314" y="12824"/>
                  </a:lnTo>
                  <a:lnTo>
                    <a:pt x="1582" y="13067"/>
                  </a:lnTo>
                  <a:lnTo>
                    <a:pt x="2166" y="13602"/>
                  </a:lnTo>
                  <a:lnTo>
                    <a:pt x="2750" y="14113"/>
                  </a:lnTo>
                  <a:lnTo>
                    <a:pt x="3018" y="14357"/>
                  </a:lnTo>
                  <a:lnTo>
                    <a:pt x="3261" y="14600"/>
                  </a:lnTo>
                  <a:lnTo>
                    <a:pt x="3723" y="15135"/>
                  </a:lnTo>
                  <a:lnTo>
                    <a:pt x="4185" y="15646"/>
                  </a:lnTo>
                  <a:lnTo>
                    <a:pt x="4672" y="16157"/>
                  </a:lnTo>
                  <a:lnTo>
                    <a:pt x="4404" y="16230"/>
                  </a:lnTo>
                  <a:lnTo>
                    <a:pt x="4112" y="16303"/>
                  </a:lnTo>
                  <a:lnTo>
                    <a:pt x="3553" y="16376"/>
                  </a:lnTo>
                  <a:lnTo>
                    <a:pt x="2969" y="16425"/>
                  </a:lnTo>
                  <a:lnTo>
                    <a:pt x="2409" y="16498"/>
                  </a:lnTo>
                  <a:lnTo>
                    <a:pt x="2288" y="16522"/>
                  </a:lnTo>
                  <a:lnTo>
                    <a:pt x="2263" y="16474"/>
                  </a:lnTo>
                  <a:lnTo>
                    <a:pt x="2142" y="16230"/>
                  </a:lnTo>
                  <a:lnTo>
                    <a:pt x="1996" y="16011"/>
                  </a:lnTo>
                  <a:lnTo>
                    <a:pt x="1801" y="15792"/>
                  </a:lnTo>
                  <a:lnTo>
                    <a:pt x="1606" y="15598"/>
                  </a:lnTo>
                  <a:lnTo>
                    <a:pt x="1168" y="15233"/>
                  </a:lnTo>
                  <a:lnTo>
                    <a:pt x="730" y="14892"/>
                  </a:lnTo>
                  <a:lnTo>
                    <a:pt x="779" y="14600"/>
                  </a:lnTo>
                  <a:lnTo>
                    <a:pt x="925" y="13262"/>
                  </a:lnTo>
                  <a:lnTo>
                    <a:pt x="1047" y="12532"/>
                  </a:lnTo>
                  <a:close/>
                  <a:moveTo>
                    <a:pt x="1436" y="16644"/>
                  </a:moveTo>
                  <a:lnTo>
                    <a:pt x="1533" y="16717"/>
                  </a:lnTo>
                  <a:lnTo>
                    <a:pt x="1387" y="16741"/>
                  </a:lnTo>
                  <a:lnTo>
                    <a:pt x="1436" y="16644"/>
                  </a:lnTo>
                  <a:close/>
                  <a:moveTo>
                    <a:pt x="536" y="16741"/>
                  </a:moveTo>
                  <a:lnTo>
                    <a:pt x="584" y="16766"/>
                  </a:lnTo>
                  <a:lnTo>
                    <a:pt x="609" y="16766"/>
                  </a:lnTo>
                  <a:lnTo>
                    <a:pt x="682" y="16814"/>
                  </a:lnTo>
                  <a:lnTo>
                    <a:pt x="779" y="16839"/>
                  </a:lnTo>
                  <a:lnTo>
                    <a:pt x="876" y="16839"/>
                  </a:lnTo>
                  <a:lnTo>
                    <a:pt x="974" y="16814"/>
                  </a:lnTo>
                  <a:lnTo>
                    <a:pt x="974" y="16839"/>
                  </a:lnTo>
                  <a:lnTo>
                    <a:pt x="755" y="16887"/>
                  </a:lnTo>
                  <a:lnTo>
                    <a:pt x="511" y="16936"/>
                  </a:lnTo>
                  <a:lnTo>
                    <a:pt x="536" y="16741"/>
                  </a:lnTo>
                  <a:close/>
                  <a:moveTo>
                    <a:pt x="13967" y="1"/>
                  </a:moveTo>
                  <a:lnTo>
                    <a:pt x="13602" y="25"/>
                  </a:lnTo>
                  <a:lnTo>
                    <a:pt x="13261" y="74"/>
                  </a:lnTo>
                  <a:lnTo>
                    <a:pt x="12945" y="195"/>
                  </a:lnTo>
                  <a:lnTo>
                    <a:pt x="12629" y="341"/>
                  </a:lnTo>
                  <a:lnTo>
                    <a:pt x="12337" y="560"/>
                  </a:lnTo>
                  <a:lnTo>
                    <a:pt x="12021" y="828"/>
                  </a:lnTo>
                  <a:lnTo>
                    <a:pt x="11875" y="974"/>
                  </a:lnTo>
                  <a:lnTo>
                    <a:pt x="11826" y="1071"/>
                  </a:lnTo>
                  <a:lnTo>
                    <a:pt x="11777" y="1169"/>
                  </a:lnTo>
                  <a:lnTo>
                    <a:pt x="11704" y="1193"/>
                  </a:lnTo>
                  <a:lnTo>
                    <a:pt x="11339" y="1485"/>
                  </a:lnTo>
                  <a:lnTo>
                    <a:pt x="10999" y="1777"/>
                  </a:lnTo>
                  <a:lnTo>
                    <a:pt x="10317" y="2385"/>
                  </a:lnTo>
                  <a:lnTo>
                    <a:pt x="9685" y="3042"/>
                  </a:lnTo>
                  <a:lnTo>
                    <a:pt x="9052" y="3699"/>
                  </a:lnTo>
                  <a:lnTo>
                    <a:pt x="8395" y="4405"/>
                  </a:lnTo>
                  <a:lnTo>
                    <a:pt x="7714" y="5086"/>
                  </a:lnTo>
                  <a:lnTo>
                    <a:pt x="7032" y="5743"/>
                  </a:lnTo>
                  <a:lnTo>
                    <a:pt x="6351" y="6449"/>
                  </a:lnTo>
                  <a:lnTo>
                    <a:pt x="4964" y="7933"/>
                  </a:lnTo>
                  <a:lnTo>
                    <a:pt x="4258" y="8663"/>
                  </a:lnTo>
                  <a:lnTo>
                    <a:pt x="3894" y="9004"/>
                  </a:lnTo>
                  <a:lnTo>
                    <a:pt x="3529" y="9344"/>
                  </a:lnTo>
                  <a:lnTo>
                    <a:pt x="2190" y="10537"/>
                  </a:lnTo>
                  <a:lnTo>
                    <a:pt x="1558" y="11145"/>
                  </a:lnTo>
                  <a:lnTo>
                    <a:pt x="925" y="11778"/>
                  </a:lnTo>
                  <a:lnTo>
                    <a:pt x="876" y="11753"/>
                  </a:lnTo>
                  <a:lnTo>
                    <a:pt x="803" y="11778"/>
                  </a:lnTo>
                  <a:lnTo>
                    <a:pt x="755" y="11802"/>
                  </a:lnTo>
                  <a:lnTo>
                    <a:pt x="706" y="11851"/>
                  </a:lnTo>
                  <a:lnTo>
                    <a:pt x="609" y="12118"/>
                  </a:lnTo>
                  <a:lnTo>
                    <a:pt x="511" y="12386"/>
                  </a:lnTo>
                  <a:lnTo>
                    <a:pt x="463" y="12702"/>
                  </a:lnTo>
                  <a:lnTo>
                    <a:pt x="414" y="12994"/>
                  </a:lnTo>
                  <a:lnTo>
                    <a:pt x="365" y="13627"/>
                  </a:lnTo>
                  <a:lnTo>
                    <a:pt x="292" y="14211"/>
                  </a:lnTo>
                  <a:lnTo>
                    <a:pt x="98" y="15646"/>
                  </a:lnTo>
                  <a:lnTo>
                    <a:pt x="25" y="16376"/>
                  </a:lnTo>
                  <a:lnTo>
                    <a:pt x="0" y="16717"/>
                  </a:lnTo>
                  <a:lnTo>
                    <a:pt x="0" y="17082"/>
                  </a:lnTo>
                  <a:lnTo>
                    <a:pt x="0" y="17155"/>
                  </a:lnTo>
                  <a:lnTo>
                    <a:pt x="25" y="17204"/>
                  </a:lnTo>
                  <a:lnTo>
                    <a:pt x="122" y="17277"/>
                  </a:lnTo>
                  <a:lnTo>
                    <a:pt x="219" y="17325"/>
                  </a:lnTo>
                  <a:lnTo>
                    <a:pt x="341" y="17325"/>
                  </a:lnTo>
                  <a:lnTo>
                    <a:pt x="438" y="17350"/>
                  </a:lnTo>
                  <a:lnTo>
                    <a:pt x="560" y="17374"/>
                  </a:lnTo>
                  <a:lnTo>
                    <a:pt x="803" y="17398"/>
                  </a:lnTo>
                  <a:lnTo>
                    <a:pt x="1047" y="17350"/>
                  </a:lnTo>
                  <a:lnTo>
                    <a:pt x="1339" y="17301"/>
                  </a:lnTo>
                  <a:lnTo>
                    <a:pt x="1874" y="17131"/>
                  </a:lnTo>
                  <a:lnTo>
                    <a:pt x="2312" y="17009"/>
                  </a:lnTo>
                  <a:lnTo>
                    <a:pt x="2677" y="16936"/>
                  </a:lnTo>
                  <a:lnTo>
                    <a:pt x="3018" y="16887"/>
                  </a:lnTo>
                  <a:lnTo>
                    <a:pt x="3723" y="16839"/>
                  </a:lnTo>
                  <a:lnTo>
                    <a:pt x="4088" y="16790"/>
                  </a:lnTo>
                  <a:lnTo>
                    <a:pt x="4429" y="16741"/>
                  </a:lnTo>
                  <a:lnTo>
                    <a:pt x="4769" y="16644"/>
                  </a:lnTo>
                  <a:lnTo>
                    <a:pt x="5110" y="16522"/>
                  </a:lnTo>
                  <a:lnTo>
                    <a:pt x="5159" y="16498"/>
                  </a:lnTo>
                  <a:lnTo>
                    <a:pt x="5207" y="16449"/>
                  </a:lnTo>
                  <a:lnTo>
                    <a:pt x="5353" y="16401"/>
                  </a:lnTo>
                  <a:lnTo>
                    <a:pt x="5499" y="16328"/>
                  </a:lnTo>
                  <a:lnTo>
                    <a:pt x="5645" y="16255"/>
                  </a:lnTo>
                  <a:lnTo>
                    <a:pt x="5791" y="16133"/>
                  </a:lnTo>
                  <a:lnTo>
                    <a:pt x="6035" y="15890"/>
                  </a:lnTo>
                  <a:lnTo>
                    <a:pt x="6254" y="15671"/>
                  </a:lnTo>
                  <a:lnTo>
                    <a:pt x="6959" y="14965"/>
                  </a:lnTo>
                  <a:lnTo>
                    <a:pt x="7641" y="14284"/>
                  </a:lnTo>
                  <a:lnTo>
                    <a:pt x="9101" y="12824"/>
                  </a:lnTo>
                  <a:lnTo>
                    <a:pt x="10536" y="11364"/>
                  </a:lnTo>
                  <a:lnTo>
                    <a:pt x="11218" y="10658"/>
                  </a:lnTo>
                  <a:lnTo>
                    <a:pt x="11875" y="9904"/>
                  </a:lnTo>
                  <a:lnTo>
                    <a:pt x="12531" y="9174"/>
                  </a:lnTo>
                  <a:lnTo>
                    <a:pt x="13213" y="8444"/>
                  </a:lnTo>
                  <a:lnTo>
                    <a:pt x="13870" y="7811"/>
                  </a:lnTo>
                  <a:lnTo>
                    <a:pt x="14527" y="7179"/>
                  </a:lnTo>
                  <a:lnTo>
                    <a:pt x="15184" y="6522"/>
                  </a:lnTo>
                  <a:lnTo>
                    <a:pt x="15500" y="6205"/>
                  </a:lnTo>
                  <a:lnTo>
                    <a:pt x="15816" y="5840"/>
                  </a:lnTo>
                  <a:lnTo>
                    <a:pt x="15889" y="5792"/>
                  </a:lnTo>
                  <a:lnTo>
                    <a:pt x="15987" y="5767"/>
                  </a:lnTo>
                  <a:lnTo>
                    <a:pt x="16060" y="5694"/>
                  </a:lnTo>
                  <a:lnTo>
                    <a:pt x="16108" y="5621"/>
                  </a:lnTo>
                  <a:lnTo>
                    <a:pt x="16133" y="5524"/>
                  </a:lnTo>
                  <a:lnTo>
                    <a:pt x="16376" y="5208"/>
                  </a:lnTo>
                  <a:lnTo>
                    <a:pt x="16595" y="4891"/>
                  </a:lnTo>
                  <a:lnTo>
                    <a:pt x="16814" y="4551"/>
                  </a:lnTo>
                  <a:lnTo>
                    <a:pt x="16984" y="4210"/>
                  </a:lnTo>
                  <a:lnTo>
                    <a:pt x="17106" y="3845"/>
                  </a:lnTo>
                  <a:lnTo>
                    <a:pt x="17203" y="3480"/>
                  </a:lnTo>
                  <a:lnTo>
                    <a:pt x="17228" y="3140"/>
                  </a:lnTo>
                  <a:lnTo>
                    <a:pt x="17203" y="2799"/>
                  </a:lnTo>
                  <a:lnTo>
                    <a:pt x="17130" y="2458"/>
                  </a:lnTo>
                  <a:lnTo>
                    <a:pt x="17009" y="2142"/>
                  </a:lnTo>
                  <a:lnTo>
                    <a:pt x="16863" y="1826"/>
                  </a:lnTo>
                  <a:lnTo>
                    <a:pt x="16668" y="1534"/>
                  </a:lnTo>
                  <a:lnTo>
                    <a:pt x="16449" y="1266"/>
                  </a:lnTo>
                  <a:lnTo>
                    <a:pt x="16230" y="998"/>
                  </a:lnTo>
                  <a:lnTo>
                    <a:pt x="15962" y="779"/>
                  </a:lnTo>
                  <a:lnTo>
                    <a:pt x="15670" y="560"/>
                  </a:lnTo>
                  <a:lnTo>
                    <a:pt x="15354" y="390"/>
                  </a:lnTo>
                  <a:lnTo>
                    <a:pt x="15013" y="244"/>
                  </a:lnTo>
                  <a:lnTo>
                    <a:pt x="14673" y="122"/>
                  </a:lnTo>
                  <a:lnTo>
                    <a:pt x="14332" y="49"/>
                  </a:lnTo>
                  <a:lnTo>
                    <a:pt x="13967" y="1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778007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ctrTitle" idx="4294967295"/>
          </p:nvPr>
        </p:nvSpPr>
        <p:spPr>
          <a:xfrm>
            <a:off x="685800" y="2811715"/>
            <a:ext cx="7772400" cy="7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tx1"/>
                </a:solidFill>
              </a:rPr>
              <a:t>Classes</a:t>
            </a:r>
            <a:endParaRPr sz="6000" b="1" dirty="0">
              <a:solidFill>
                <a:schemeClr val="tx1"/>
              </a:solidFill>
            </a:endParaRPr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4294967295"/>
          </p:nvPr>
        </p:nvSpPr>
        <p:spPr>
          <a:xfrm>
            <a:off x="685800" y="3663300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solidFill>
                <a:schemeClr val="tx1"/>
              </a:solidFill>
            </a:endParaRPr>
          </a:p>
        </p:txBody>
      </p:sp>
      <p:grpSp>
        <p:nvGrpSpPr>
          <p:cNvPr id="118" name="Google Shape;118;p17"/>
          <p:cNvGrpSpPr/>
          <p:nvPr/>
        </p:nvGrpSpPr>
        <p:grpSpPr>
          <a:xfrm>
            <a:off x="3384426" y="567049"/>
            <a:ext cx="2222406" cy="2111795"/>
            <a:chOff x="3075562" y="756050"/>
            <a:chExt cx="2931161" cy="2815726"/>
          </a:xfrm>
        </p:grpSpPr>
        <p:sp>
          <p:nvSpPr>
            <p:cNvPr id="119" name="Google Shape;119;p17"/>
            <p:cNvSpPr/>
            <p:nvPr/>
          </p:nvSpPr>
          <p:spPr>
            <a:xfrm>
              <a:off x="3950843" y="1762696"/>
              <a:ext cx="1326900" cy="1326900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3472643" y="1284496"/>
              <a:ext cx="2283300" cy="228330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5883273" y="1280600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2" name="Google Shape;122;p17"/>
            <p:cNvSpPr/>
            <p:nvPr/>
          </p:nvSpPr>
          <p:spPr>
            <a:xfrm rot="-5400000">
              <a:off x="4546838" y="-55875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3" name="Google Shape;123;p17"/>
            <p:cNvSpPr/>
            <p:nvPr/>
          </p:nvSpPr>
          <p:spPr>
            <a:xfrm rot="-5400000">
              <a:off x="3075562" y="756050"/>
              <a:ext cx="1326900" cy="132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4" name="Google Shape;124;p17"/>
            <p:cNvCxnSpPr/>
            <p:nvPr/>
          </p:nvCxnSpPr>
          <p:spPr>
            <a:xfrm>
              <a:off x="3480293" y="1292146"/>
              <a:ext cx="2268000" cy="22680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17"/>
            <p:cNvCxnSpPr>
              <a:endCxn id="119" idx="7"/>
            </p:cNvCxnSpPr>
            <p:nvPr/>
          </p:nvCxnSpPr>
          <p:spPr>
            <a:xfrm flipH="1">
              <a:off x="5083423" y="128051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17"/>
            <p:cNvCxnSpPr/>
            <p:nvPr/>
          </p:nvCxnSpPr>
          <p:spPr>
            <a:xfrm>
              <a:off x="3345288" y="1288325"/>
              <a:ext cx="0" cy="22833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  <p:cxnSp>
          <p:nvCxnSpPr>
            <p:cNvPr id="127" name="Google Shape;127;p17"/>
            <p:cNvCxnSpPr>
              <a:stCxn id="119" idx="3"/>
            </p:cNvCxnSpPr>
            <p:nvPr/>
          </p:nvCxnSpPr>
          <p:spPr>
            <a:xfrm flipH="1">
              <a:off x="3468663" y="289527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28" name="Google Shape;128;p17"/>
          <p:cNvSpPr/>
          <p:nvPr/>
        </p:nvSpPr>
        <p:spPr>
          <a:xfrm>
            <a:off x="4254089" y="1497787"/>
            <a:ext cx="598974" cy="598352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41743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Classes</a:t>
            </a:r>
            <a:endParaRPr b="1"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04330" y="907232"/>
            <a:ext cx="8229695" cy="5696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Clr>
                <a:schemeClr val="tx1"/>
              </a:buClr>
              <a:buNone/>
            </a:pPr>
            <a:r>
              <a:rPr lang="en-US" sz="20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What are the differences in our pets?</a:t>
            </a: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pic>
        <p:nvPicPr>
          <p:cNvPr id="6146" name="Picture 2" descr="Pets">
            <a:extLst>
              <a:ext uri="{FF2B5EF4-FFF2-40B4-BE49-F238E27FC236}">
                <a16:creationId xmlns:a16="http://schemas.microsoft.com/office/drawing/2014/main" id="{67873B5D-1FE8-439B-8899-6C19A9635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807" y="1661655"/>
            <a:ext cx="4720645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7660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Classes</a:t>
            </a:r>
            <a:endParaRPr b="1"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04330" y="1125000"/>
            <a:ext cx="8229695" cy="3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What are the differences in our pets?</a:t>
            </a:r>
          </a:p>
          <a:p>
            <a:pPr marL="0" indent="0">
              <a:buClr>
                <a:schemeClr val="tx1"/>
              </a:buClr>
              <a:buNone/>
            </a:pPr>
            <a:endParaRPr lang="en-US" sz="16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Different animals</a:t>
            </a:r>
          </a:p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Different ages</a:t>
            </a:r>
          </a:p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Different </a:t>
            </a:r>
            <a:r>
              <a:rPr lang="en-US" sz="1600" dirty="0" err="1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colours</a:t>
            </a:r>
            <a:endParaRPr lang="en-US" sz="16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Different names</a:t>
            </a: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40231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Classes</a:t>
            </a:r>
            <a:endParaRPr b="1"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04330" y="1125000"/>
            <a:ext cx="8229695" cy="3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What are the differences in our pets?</a:t>
            </a:r>
          </a:p>
          <a:p>
            <a:pPr marL="0" indent="0">
              <a:buClr>
                <a:schemeClr val="tx1"/>
              </a:buClr>
              <a:buNone/>
            </a:pPr>
            <a:endParaRPr lang="en-US" sz="16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Different animals</a:t>
            </a:r>
          </a:p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Different ages</a:t>
            </a:r>
          </a:p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Different </a:t>
            </a:r>
            <a:r>
              <a:rPr lang="en-US" sz="1600" dirty="0" err="1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colours</a:t>
            </a:r>
            <a:endParaRPr lang="en-US" sz="16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Different names</a:t>
            </a:r>
          </a:p>
          <a:p>
            <a:pPr marL="285750" indent="-285750">
              <a:buClr>
                <a:schemeClr val="tx1"/>
              </a:buClr>
            </a:pPr>
            <a:endParaRPr lang="en-US" sz="16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We can create a template with animal type, age, </a:t>
            </a:r>
            <a:r>
              <a:rPr lang="en-US" sz="1600" dirty="0" err="1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colour</a:t>
            </a: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, and name! This is exactly what a class is!</a:t>
            </a: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83609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Classes</a:t>
            </a:r>
            <a:endParaRPr b="1"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04330" y="1125000"/>
            <a:ext cx="8229695" cy="3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class Pet {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constructor(name, age,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colour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animal) {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this.name = name;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this.age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this.colour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colour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this.animal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= animal;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09161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Classes</a:t>
            </a:r>
            <a:endParaRPr b="1"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04330" y="1125000"/>
            <a:ext cx="8229695" cy="3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class Pet {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constructor(name, age,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colour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animal) {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this.name = name;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this.age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= age;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this.colour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colour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this.animal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= animal;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Clr>
                <a:schemeClr val="tx1"/>
              </a:buClr>
              <a:buNone/>
            </a:pPr>
            <a:endParaRPr lang="en-US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let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nikkisPet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= new Pet(“Chipotle", 3, “black”, “cat”);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let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bobsPet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= new Pet(“Harry", 10, “brown”, “dog”);</a:t>
            </a: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22346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1413600" y="2466600"/>
            <a:ext cx="63168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Classes Demo</a:t>
            </a:r>
            <a:endParaRPr dirty="0"/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55F37A2-1CE1-439B-9789-A653A7F90438}"/>
              </a:ext>
            </a:extLst>
          </p:cNvPr>
          <p:cNvGrpSpPr/>
          <p:nvPr/>
        </p:nvGrpSpPr>
        <p:grpSpPr>
          <a:xfrm>
            <a:off x="4269442" y="1472453"/>
            <a:ext cx="611840" cy="463923"/>
            <a:chOff x="4269442" y="1472453"/>
            <a:chExt cx="611840" cy="46392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5814DA0-2458-48BA-85A9-8B90923C1808}"/>
                </a:ext>
              </a:extLst>
            </p:cNvPr>
            <p:cNvSpPr/>
            <p:nvPr/>
          </p:nvSpPr>
          <p:spPr>
            <a:xfrm>
              <a:off x="4269442" y="1472453"/>
              <a:ext cx="611840" cy="4639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" name="Google Shape;372;p36">
              <a:extLst>
                <a:ext uri="{FF2B5EF4-FFF2-40B4-BE49-F238E27FC236}">
                  <a16:creationId xmlns:a16="http://schemas.microsoft.com/office/drawing/2014/main" id="{8D870C9E-6225-4055-9E37-7FD1C4743FA1}"/>
                </a:ext>
              </a:extLst>
            </p:cNvPr>
            <p:cNvSpPr/>
            <p:nvPr/>
          </p:nvSpPr>
          <p:spPr>
            <a:xfrm>
              <a:off x="4383741" y="1480202"/>
              <a:ext cx="376518" cy="380255"/>
            </a:xfrm>
            <a:custGeom>
              <a:avLst/>
              <a:gdLst/>
              <a:ahLst/>
              <a:cxnLst/>
              <a:rect l="l" t="t" r="r" b="b"/>
              <a:pathLst>
                <a:path w="17228" h="17399" extrusionOk="0">
                  <a:moveTo>
                    <a:pt x="14162" y="439"/>
                  </a:moveTo>
                  <a:lnTo>
                    <a:pt x="14478" y="512"/>
                  </a:lnTo>
                  <a:lnTo>
                    <a:pt x="14794" y="609"/>
                  </a:lnTo>
                  <a:lnTo>
                    <a:pt x="15111" y="755"/>
                  </a:lnTo>
                  <a:lnTo>
                    <a:pt x="15403" y="925"/>
                  </a:lnTo>
                  <a:lnTo>
                    <a:pt x="15670" y="1120"/>
                  </a:lnTo>
                  <a:lnTo>
                    <a:pt x="15914" y="1315"/>
                  </a:lnTo>
                  <a:lnTo>
                    <a:pt x="16108" y="1534"/>
                  </a:lnTo>
                  <a:lnTo>
                    <a:pt x="15987" y="1558"/>
                  </a:lnTo>
                  <a:lnTo>
                    <a:pt x="15889" y="1607"/>
                  </a:lnTo>
                  <a:lnTo>
                    <a:pt x="15816" y="1655"/>
                  </a:lnTo>
                  <a:lnTo>
                    <a:pt x="15792" y="1680"/>
                  </a:lnTo>
                  <a:lnTo>
                    <a:pt x="15768" y="1728"/>
                  </a:lnTo>
                  <a:lnTo>
                    <a:pt x="15768" y="1777"/>
                  </a:lnTo>
                  <a:lnTo>
                    <a:pt x="15792" y="1826"/>
                  </a:lnTo>
                  <a:lnTo>
                    <a:pt x="15865" y="1850"/>
                  </a:lnTo>
                  <a:lnTo>
                    <a:pt x="15938" y="1874"/>
                  </a:lnTo>
                  <a:lnTo>
                    <a:pt x="16230" y="1874"/>
                  </a:lnTo>
                  <a:lnTo>
                    <a:pt x="16352" y="1850"/>
                  </a:lnTo>
                  <a:lnTo>
                    <a:pt x="16546" y="2166"/>
                  </a:lnTo>
                  <a:lnTo>
                    <a:pt x="16254" y="2142"/>
                  </a:lnTo>
                  <a:lnTo>
                    <a:pt x="16011" y="2142"/>
                  </a:lnTo>
                  <a:lnTo>
                    <a:pt x="15987" y="2166"/>
                  </a:lnTo>
                  <a:lnTo>
                    <a:pt x="15987" y="2191"/>
                  </a:lnTo>
                  <a:lnTo>
                    <a:pt x="16133" y="2312"/>
                  </a:lnTo>
                  <a:lnTo>
                    <a:pt x="16303" y="2410"/>
                  </a:lnTo>
                  <a:lnTo>
                    <a:pt x="16473" y="2458"/>
                  </a:lnTo>
                  <a:lnTo>
                    <a:pt x="16668" y="2507"/>
                  </a:lnTo>
                  <a:lnTo>
                    <a:pt x="16717" y="2750"/>
                  </a:lnTo>
                  <a:lnTo>
                    <a:pt x="16741" y="2994"/>
                  </a:lnTo>
                  <a:lnTo>
                    <a:pt x="16522" y="2872"/>
                  </a:lnTo>
                  <a:lnTo>
                    <a:pt x="16352" y="2799"/>
                  </a:lnTo>
                  <a:lnTo>
                    <a:pt x="16181" y="2702"/>
                  </a:lnTo>
                  <a:lnTo>
                    <a:pt x="16011" y="2653"/>
                  </a:lnTo>
                  <a:lnTo>
                    <a:pt x="15792" y="2653"/>
                  </a:lnTo>
                  <a:lnTo>
                    <a:pt x="15768" y="2677"/>
                  </a:lnTo>
                  <a:lnTo>
                    <a:pt x="15768" y="2702"/>
                  </a:lnTo>
                  <a:lnTo>
                    <a:pt x="15768" y="2726"/>
                  </a:lnTo>
                  <a:lnTo>
                    <a:pt x="15889" y="2872"/>
                  </a:lnTo>
                  <a:lnTo>
                    <a:pt x="16035" y="2994"/>
                  </a:lnTo>
                  <a:lnTo>
                    <a:pt x="16327" y="3213"/>
                  </a:lnTo>
                  <a:lnTo>
                    <a:pt x="16522" y="3334"/>
                  </a:lnTo>
                  <a:lnTo>
                    <a:pt x="16619" y="3407"/>
                  </a:lnTo>
                  <a:lnTo>
                    <a:pt x="16717" y="3456"/>
                  </a:lnTo>
                  <a:lnTo>
                    <a:pt x="16692" y="3651"/>
                  </a:lnTo>
                  <a:lnTo>
                    <a:pt x="16619" y="3845"/>
                  </a:lnTo>
                  <a:lnTo>
                    <a:pt x="16400" y="3602"/>
                  </a:lnTo>
                  <a:lnTo>
                    <a:pt x="16133" y="3407"/>
                  </a:lnTo>
                  <a:lnTo>
                    <a:pt x="15987" y="3310"/>
                  </a:lnTo>
                  <a:lnTo>
                    <a:pt x="15841" y="3237"/>
                  </a:lnTo>
                  <a:lnTo>
                    <a:pt x="15695" y="3188"/>
                  </a:lnTo>
                  <a:lnTo>
                    <a:pt x="15524" y="3164"/>
                  </a:lnTo>
                  <a:lnTo>
                    <a:pt x="15476" y="3188"/>
                  </a:lnTo>
                  <a:lnTo>
                    <a:pt x="15476" y="3213"/>
                  </a:lnTo>
                  <a:lnTo>
                    <a:pt x="15476" y="3237"/>
                  </a:lnTo>
                  <a:lnTo>
                    <a:pt x="15500" y="3261"/>
                  </a:lnTo>
                  <a:lnTo>
                    <a:pt x="15597" y="3359"/>
                  </a:lnTo>
                  <a:lnTo>
                    <a:pt x="15695" y="3432"/>
                  </a:lnTo>
                  <a:lnTo>
                    <a:pt x="15987" y="3699"/>
                  </a:lnTo>
                  <a:lnTo>
                    <a:pt x="16230" y="3918"/>
                  </a:lnTo>
                  <a:lnTo>
                    <a:pt x="16449" y="4162"/>
                  </a:lnTo>
                  <a:lnTo>
                    <a:pt x="16473" y="4186"/>
                  </a:lnTo>
                  <a:lnTo>
                    <a:pt x="16254" y="4526"/>
                  </a:lnTo>
                  <a:lnTo>
                    <a:pt x="16206" y="4453"/>
                  </a:lnTo>
                  <a:lnTo>
                    <a:pt x="16133" y="4380"/>
                  </a:lnTo>
                  <a:lnTo>
                    <a:pt x="15962" y="4259"/>
                  </a:lnTo>
                  <a:lnTo>
                    <a:pt x="15646" y="4040"/>
                  </a:lnTo>
                  <a:lnTo>
                    <a:pt x="15403" y="3821"/>
                  </a:lnTo>
                  <a:lnTo>
                    <a:pt x="15159" y="3626"/>
                  </a:lnTo>
                  <a:lnTo>
                    <a:pt x="15111" y="3626"/>
                  </a:lnTo>
                  <a:lnTo>
                    <a:pt x="15062" y="3651"/>
                  </a:lnTo>
                  <a:lnTo>
                    <a:pt x="15013" y="3724"/>
                  </a:lnTo>
                  <a:lnTo>
                    <a:pt x="15013" y="3821"/>
                  </a:lnTo>
                  <a:lnTo>
                    <a:pt x="15013" y="3894"/>
                  </a:lnTo>
                  <a:lnTo>
                    <a:pt x="15038" y="3991"/>
                  </a:lnTo>
                  <a:lnTo>
                    <a:pt x="15135" y="4137"/>
                  </a:lnTo>
                  <a:lnTo>
                    <a:pt x="15257" y="4283"/>
                  </a:lnTo>
                  <a:lnTo>
                    <a:pt x="15427" y="4453"/>
                  </a:lnTo>
                  <a:lnTo>
                    <a:pt x="15622" y="4599"/>
                  </a:lnTo>
                  <a:lnTo>
                    <a:pt x="15816" y="4745"/>
                  </a:lnTo>
                  <a:lnTo>
                    <a:pt x="15914" y="4818"/>
                  </a:lnTo>
                  <a:lnTo>
                    <a:pt x="16011" y="4843"/>
                  </a:lnTo>
                  <a:lnTo>
                    <a:pt x="15792" y="5135"/>
                  </a:lnTo>
                  <a:lnTo>
                    <a:pt x="14867" y="4162"/>
                  </a:lnTo>
                  <a:lnTo>
                    <a:pt x="13967" y="3213"/>
                  </a:lnTo>
                  <a:lnTo>
                    <a:pt x="13505" y="2750"/>
                  </a:lnTo>
                  <a:lnTo>
                    <a:pt x="13018" y="2288"/>
                  </a:lnTo>
                  <a:lnTo>
                    <a:pt x="12531" y="1850"/>
                  </a:lnTo>
                  <a:lnTo>
                    <a:pt x="12021" y="1461"/>
                  </a:lnTo>
                  <a:lnTo>
                    <a:pt x="12021" y="1388"/>
                  </a:lnTo>
                  <a:lnTo>
                    <a:pt x="12118" y="1315"/>
                  </a:lnTo>
                  <a:lnTo>
                    <a:pt x="12215" y="1242"/>
                  </a:lnTo>
                  <a:lnTo>
                    <a:pt x="12385" y="1047"/>
                  </a:lnTo>
                  <a:lnTo>
                    <a:pt x="12629" y="852"/>
                  </a:lnTo>
                  <a:lnTo>
                    <a:pt x="12921" y="682"/>
                  </a:lnTo>
                  <a:lnTo>
                    <a:pt x="13213" y="560"/>
                  </a:lnTo>
                  <a:lnTo>
                    <a:pt x="13505" y="463"/>
                  </a:lnTo>
                  <a:lnTo>
                    <a:pt x="13675" y="439"/>
                  </a:lnTo>
                  <a:close/>
                  <a:moveTo>
                    <a:pt x="11753" y="1704"/>
                  </a:moveTo>
                  <a:lnTo>
                    <a:pt x="11826" y="1850"/>
                  </a:lnTo>
                  <a:lnTo>
                    <a:pt x="11948" y="1972"/>
                  </a:lnTo>
                  <a:lnTo>
                    <a:pt x="12093" y="2069"/>
                  </a:lnTo>
                  <a:lnTo>
                    <a:pt x="12385" y="2288"/>
                  </a:lnTo>
                  <a:lnTo>
                    <a:pt x="12677" y="2531"/>
                  </a:lnTo>
                  <a:lnTo>
                    <a:pt x="12945" y="2823"/>
                  </a:lnTo>
                  <a:lnTo>
                    <a:pt x="13480" y="3383"/>
                  </a:lnTo>
                  <a:lnTo>
                    <a:pt x="14478" y="4453"/>
                  </a:lnTo>
                  <a:lnTo>
                    <a:pt x="15500" y="5500"/>
                  </a:lnTo>
                  <a:lnTo>
                    <a:pt x="15111" y="5962"/>
                  </a:lnTo>
                  <a:lnTo>
                    <a:pt x="14600" y="5500"/>
                  </a:lnTo>
                  <a:lnTo>
                    <a:pt x="14113" y="5013"/>
                  </a:lnTo>
                  <a:lnTo>
                    <a:pt x="13213" y="4016"/>
                  </a:lnTo>
                  <a:lnTo>
                    <a:pt x="12750" y="3529"/>
                  </a:lnTo>
                  <a:lnTo>
                    <a:pt x="12264" y="3018"/>
                  </a:lnTo>
                  <a:lnTo>
                    <a:pt x="11777" y="2556"/>
                  </a:lnTo>
                  <a:lnTo>
                    <a:pt x="11266" y="2093"/>
                  </a:lnTo>
                  <a:lnTo>
                    <a:pt x="11753" y="1704"/>
                  </a:lnTo>
                  <a:close/>
                  <a:moveTo>
                    <a:pt x="13724" y="5232"/>
                  </a:moveTo>
                  <a:lnTo>
                    <a:pt x="14235" y="5767"/>
                  </a:lnTo>
                  <a:lnTo>
                    <a:pt x="14794" y="6278"/>
                  </a:lnTo>
                  <a:lnTo>
                    <a:pt x="14575" y="6497"/>
                  </a:lnTo>
                  <a:lnTo>
                    <a:pt x="14259" y="6278"/>
                  </a:lnTo>
                  <a:lnTo>
                    <a:pt x="13967" y="6035"/>
                  </a:lnTo>
                  <a:lnTo>
                    <a:pt x="13699" y="5792"/>
                  </a:lnTo>
                  <a:lnTo>
                    <a:pt x="13432" y="5573"/>
                  </a:lnTo>
                  <a:lnTo>
                    <a:pt x="13724" y="5232"/>
                  </a:lnTo>
                  <a:close/>
                  <a:moveTo>
                    <a:pt x="13261" y="5767"/>
                  </a:moveTo>
                  <a:lnTo>
                    <a:pt x="13359" y="5913"/>
                  </a:lnTo>
                  <a:lnTo>
                    <a:pt x="13456" y="6059"/>
                  </a:lnTo>
                  <a:lnTo>
                    <a:pt x="13724" y="6303"/>
                  </a:lnTo>
                  <a:lnTo>
                    <a:pt x="13991" y="6546"/>
                  </a:lnTo>
                  <a:lnTo>
                    <a:pt x="14137" y="6668"/>
                  </a:lnTo>
                  <a:lnTo>
                    <a:pt x="14308" y="6765"/>
                  </a:lnTo>
                  <a:lnTo>
                    <a:pt x="14235" y="6814"/>
                  </a:lnTo>
                  <a:lnTo>
                    <a:pt x="14137" y="6692"/>
                  </a:lnTo>
                  <a:lnTo>
                    <a:pt x="13991" y="6595"/>
                  </a:lnTo>
                  <a:lnTo>
                    <a:pt x="13699" y="6400"/>
                  </a:lnTo>
                  <a:lnTo>
                    <a:pt x="13359" y="6230"/>
                  </a:lnTo>
                  <a:lnTo>
                    <a:pt x="13188" y="6132"/>
                  </a:lnTo>
                  <a:lnTo>
                    <a:pt x="13042" y="6011"/>
                  </a:lnTo>
                  <a:lnTo>
                    <a:pt x="13261" y="5767"/>
                  </a:lnTo>
                  <a:close/>
                  <a:moveTo>
                    <a:pt x="13018" y="6059"/>
                  </a:moveTo>
                  <a:lnTo>
                    <a:pt x="13188" y="6303"/>
                  </a:lnTo>
                  <a:lnTo>
                    <a:pt x="13286" y="6424"/>
                  </a:lnTo>
                  <a:lnTo>
                    <a:pt x="13407" y="6522"/>
                  </a:lnTo>
                  <a:lnTo>
                    <a:pt x="14040" y="7008"/>
                  </a:lnTo>
                  <a:lnTo>
                    <a:pt x="13699" y="7349"/>
                  </a:lnTo>
                  <a:lnTo>
                    <a:pt x="13675" y="7325"/>
                  </a:lnTo>
                  <a:lnTo>
                    <a:pt x="13505" y="7227"/>
                  </a:lnTo>
                  <a:lnTo>
                    <a:pt x="13334" y="7106"/>
                  </a:lnTo>
                  <a:lnTo>
                    <a:pt x="13018" y="6838"/>
                  </a:lnTo>
                  <a:lnTo>
                    <a:pt x="12799" y="6668"/>
                  </a:lnTo>
                  <a:lnTo>
                    <a:pt x="12702" y="6595"/>
                  </a:lnTo>
                  <a:lnTo>
                    <a:pt x="12580" y="6546"/>
                  </a:lnTo>
                  <a:lnTo>
                    <a:pt x="12799" y="6303"/>
                  </a:lnTo>
                  <a:lnTo>
                    <a:pt x="13018" y="6059"/>
                  </a:lnTo>
                  <a:close/>
                  <a:moveTo>
                    <a:pt x="12385" y="6716"/>
                  </a:moveTo>
                  <a:lnTo>
                    <a:pt x="12483" y="6838"/>
                  </a:lnTo>
                  <a:lnTo>
                    <a:pt x="12580" y="6935"/>
                  </a:lnTo>
                  <a:lnTo>
                    <a:pt x="12799" y="7130"/>
                  </a:lnTo>
                  <a:lnTo>
                    <a:pt x="13091" y="7398"/>
                  </a:lnTo>
                  <a:lnTo>
                    <a:pt x="13407" y="7617"/>
                  </a:lnTo>
                  <a:lnTo>
                    <a:pt x="13018" y="8006"/>
                  </a:lnTo>
                  <a:lnTo>
                    <a:pt x="12921" y="8079"/>
                  </a:lnTo>
                  <a:lnTo>
                    <a:pt x="12823" y="7909"/>
                  </a:lnTo>
                  <a:lnTo>
                    <a:pt x="12653" y="7763"/>
                  </a:lnTo>
                  <a:lnTo>
                    <a:pt x="12312" y="7495"/>
                  </a:lnTo>
                  <a:lnTo>
                    <a:pt x="12093" y="7325"/>
                  </a:lnTo>
                  <a:lnTo>
                    <a:pt x="11972" y="7252"/>
                  </a:lnTo>
                  <a:lnTo>
                    <a:pt x="11850" y="7179"/>
                  </a:lnTo>
                  <a:lnTo>
                    <a:pt x="12385" y="6716"/>
                  </a:lnTo>
                  <a:close/>
                  <a:moveTo>
                    <a:pt x="11631" y="7373"/>
                  </a:moveTo>
                  <a:lnTo>
                    <a:pt x="11729" y="7471"/>
                  </a:lnTo>
                  <a:lnTo>
                    <a:pt x="11850" y="7568"/>
                  </a:lnTo>
                  <a:lnTo>
                    <a:pt x="12093" y="7738"/>
                  </a:lnTo>
                  <a:lnTo>
                    <a:pt x="12434" y="8055"/>
                  </a:lnTo>
                  <a:lnTo>
                    <a:pt x="12556" y="8201"/>
                  </a:lnTo>
                  <a:lnTo>
                    <a:pt x="12702" y="8322"/>
                  </a:lnTo>
                  <a:lnTo>
                    <a:pt x="11948" y="9150"/>
                  </a:lnTo>
                  <a:lnTo>
                    <a:pt x="11680" y="8906"/>
                  </a:lnTo>
                  <a:lnTo>
                    <a:pt x="11364" y="8687"/>
                  </a:lnTo>
                  <a:lnTo>
                    <a:pt x="11072" y="8444"/>
                  </a:lnTo>
                  <a:lnTo>
                    <a:pt x="10780" y="8201"/>
                  </a:lnTo>
                  <a:lnTo>
                    <a:pt x="11096" y="7860"/>
                  </a:lnTo>
                  <a:lnTo>
                    <a:pt x="11193" y="7957"/>
                  </a:lnTo>
                  <a:lnTo>
                    <a:pt x="11291" y="8030"/>
                  </a:lnTo>
                  <a:lnTo>
                    <a:pt x="11461" y="8176"/>
                  </a:lnTo>
                  <a:lnTo>
                    <a:pt x="11777" y="8493"/>
                  </a:lnTo>
                  <a:lnTo>
                    <a:pt x="11972" y="8614"/>
                  </a:lnTo>
                  <a:lnTo>
                    <a:pt x="12166" y="8736"/>
                  </a:lnTo>
                  <a:lnTo>
                    <a:pt x="12288" y="8736"/>
                  </a:lnTo>
                  <a:lnTo>
                    <a:pt x="12337" y="8712"/>
                  </a:lnTo>
                  <a:lnTo>
                    <a:pt x="12361" y="8639"/>
                  </a:lnTo>
                  <a:lnTo>
                    <a:pt x="12361" y="8566"/>
                  </a:lnTo>
                  <a:lnTo>
                    <a:pt x="12337" y="8493"/>
                  </a:lnTo>
                  <a:lnTo>
                    <a:pt x="12118" y="8322"/>
                  </a:lnTo>
                  <a:lnTo>
                    <a:pt x="11899" y="8152"/>
                  </a:lnTo>
                  <a:lnTo>
                    <a:pt x="11461" y="7811"/>
                  </a:lnTo>
                  <a:lnTo>
                    <a:pt x="11291" y="7690"/>
                  </a:lnTo>
                  <a:lnTo>
                    <a:pt x="11631" y="7373"/>
                  </a:lnTo>
                  <a:close/>
                  <a:moveTo>
                    <a:pt x="10634" y="8371"/>
                  </a:moveTo>
                  <a:lnTo>
                    <a:pt x="10731" y="8541"/>
                  </a:lnTo>
                  <a:lnTo>
                    <a:pt x="10853" y="8687"/>
                  </a:lnTo>
                  <a:lnTo>
                    <a:pt x="10974" y="8809"/>
                  </a:lnTo>
                  <a:lnTo>
                    <a:pt x="11145" y="8931"/>
                  </a:lnTo>
                  <a:lnTo>
                    <a:pt x="11461" y="9150"/>
                  </a:lnTo>
                  <a:lnTo>
                    <a:pt x="11753" y="9369"/>
                  </a:lnTo>
                  <a:lnTo>
                    <a:pt x="11461" y="9685"/>
                  </a:lnTo>
                  <a:lnTo>
                    <a:pt x="11145" y="9442"/>
                  </a:lnTo>
                  <a:lnTo>
                    <a:pt x="10828" y="9198"/>
                  </a:lnTo>
                  <a:lnTo>
                    <a:pt x="10585" y="8955"/>
                  </a:lnTo>
                  <a:lnTo>
                    <a:pt x="10463" y="8833"/>
                  </a:lnTo>
                  <a:lnTo>
                    <a:pt x="10317" y="8736"/>
                  </a:lnTo>
                  <a:lnTo>
                    <a:pt x="10634" y="8371"/>
                  </a:lnTo>
                  <a:close/>
                  <a:moveTo>
                    <a:pt x="10196" y="8931"/>
                  </a:moveTo>
                  <a:lnTo>
                    <a:pt x="10269" y="9052"/>
                  </a:lnTo>
                  <a:lnTo>
                    <a:pt x="10366" y="9198"/>
                  </a:lnTo>
                  <a:lnTo>
                    <a:pt x="10609" y="9417"/>
                  </a:lnTo>
                  <a:lnTo>
                    <a:pt x="10901" y="9709"/>
                  </a:lnTo>
                  <a:lnTo>
                    <a:pt x="11072" y="9831"/>
                  </a:lnTo>
                  <a:lnTo>
                    <a:pt x="11242" y="9953"/>
                  </a:lnTo>
                  <a:lnTo>
                    <a:pt x="10415" y="10853"/>
                  </a:lnTo>
                  <a:lnTo>
                    <a:pt x="10317" y="10707"/>
                  </a:lnTo>
                  <a:lnTo>
                    <a:pt x="10196" y="10585"/>
                  </a:lnTo>
                  <a:lnTo>
                    <a:pt x="9904" y="10366"/>
                  </a:lnTo>
                  <a:lnTo>
                    <a:pt x="9636" y="10172"/>
                  </a:lnTo>
                  <a:lnTo>
                    <a:pt x="9466" y="10074"/>
                  </a:lnTo>
                  <a:lnTo>
                    <a:pt x="9320" y="10001"/>
                  </a:lnTo>
                  <a:lnTo>
                    <a:pt x="9563" y="9709"/>
                  </a:lnTo>
                  <a:lnTo>
                    <a:pt x="9782" y="9880"/>
                  </a:lnTo>
                  <a:lnTo>
                    <a:pt x="10001" y="10026"/>
                  </a:lnTo>
                  <a:lnTo>
                    <a:pt x="10244" y="10245"/>
                  </a:lnTo>
                  <a:lnTo>
                    <a:pt x="10390" y="10366"/>
                  </a:lnTo>
                  <a:lnTo>
                    <a:pt x="10536" y="10464"/>
                  </a:lnTo>
                  <a:lnTo>
                    <a:pt x="10609" y="10488"/>
                  </a:lnTo>
                  <a:lnTo>
                    <a:pt x="10658" y="10464"/>
                  </a:lnTo>
                  <a:lnTo>
                    <a:pt x="10731" y="10439"/>
                  </a:lnTo>
                  <a:lnTo>
                    <a:pt x="10780" y="10391"/>
                  </a:lnTo>
                  <a:lnTo>
                    <a:pt x="10804" y="10342"/>
                  </a:lnTo>
                  <a:lnTo>
                    <a:pt x="10828" y="10269"/>
                  </a:lnTo>
                  <a:lnTo>
                    <a:pt x="10804" y="10220"/>
                  </a:lnTo>
                  <a:lnTo>
                    <a:pt x="10755" y="10147"/>
                  </a:lnTo>
                  <a:lnTo>
                    <a:pt x="10220" y="9734"/>
                  </a:lnTo>
                  <a:lnTo>
                    <a:pt x="10001" y="9563"/>
                  </a:lnTo>
                  <a:lnTo>
                    <a:pt x="9904" y="9490"/>
                  </a:lnTo>
                  <a:lnTo>
                    <a:pt x="9782" y="9442"/>
                  </a:lnTo>
                  <a:lnTo>
                    <a:pt x="10196" y="8931"/>
                  </a:lnTo>
                  <a:close/>
                  <a:moveTo>
                    <a:pt x="9125" y="10245"/>
                  </a:moveTo>
                  <a:lnTo>
                    <a:pt x="9247" y="10342"/>
                  </a:lnTo>
                  <a:lnTo>
                    <a:pt x="9368" y="10415"/>
                  </a:lnTo>
                  <a:lnTo>
                    <a:pt x="9612" y="10585"/>
                  </a:lnTo>
                  <a:lnTo>
                    <a:pt x="9904" y="10829"/>
                  </a:lnTo>
                  <a:lnTo>
                    <a:pt x="10050" y="10950"/>
                  </a:lnTo>
                  <a:lnTo>
                    <a:pt x="10220" y="11048"/>
                  </a:lnTo>
                  <a:lnTo>
                    <a:pt x="9685" y="11583"/>
                  </a:lnTo>
                  <a:lnTo>
                    <a:pt x="9685" y="11534"/>
                  </a:lnTo>
                  <a:lnTo>
                    <a:pt x="9660" y="11437"/>
                  </a:lnTo>
                  <a:lnTo>
                    <a:pt x="9587" y="11364"/>
                  </a:lnTo>
                  <a:lnTo>
                    <a:pt x="9417" y="11218"/>
                  </a:lnTo>
                  <a:lnTo>
                    <a:pt x="9222" y="11023"/>
                  </a:lnTo>
                  <a:lnTo>
                    <a:pt x="9028" y="10853"/>
                  </a:lnTo>
                  <a:lnTo>
                    <a:pt x="8906" y="10756"/>
                  </a:lnTo>
                  <a:lnTo>
                    <a:pt x="8736" y="10683"/>
                  </a:lnTo>
                  <a:lnTo>
                    <a:pt x="8833" y="10585"/>
                  </a:lnTo>
                  <a:lnTo>
                    <a:pt x="9125" y="10245"/>
                  </a:lnTo>
                  <a:close/>
                  <a:moveTo>
                    <a:pt x="8468" y="10926"/>
                  </a:moveTo>
                  <a:lnTo>
                    <a:pt x="8687" y="11096"/>
                  </a:lnTo>
                  <a:lnTo>
                    <a:pt x="8930" y="11291"/>
                  </a:lnTo>
                  <a:lnTo>
                    <a:pt x="9052" y="11437"/>
                  </a:lnTo>
                  <a:lnTo>
                    <a:pt x="9198" y="11583"/>
                  </a:lnTo>
                  <a:lnTo>
                    <a:pt x="9271" y="11656"/>
                  </a:lnTo>
                  <a:lnTo>
                    <a:pt x="9344" y="11705"/>
                  </a:lnTo>
                  <a:lnTo>
                    <a:pt x="9441" y="11753"/>
                  </a:lnTo>
                  <a:lnTo>
                    <a:pt x="9539" y="11753"/>
                  </a:lnTo>
                  <a:lnTo>
                    <a:pt x="8468" y="12824"/>
                  </a:lnTo>
                  <a:lnTo>
                    <a:pt x="8152" y="12532"/>
                  </a:lnTo>
                  <a:lnTo>
                    <a:pt x="7811" y="12240"/>
                  </a:lnTo>
                  <a:lnTo>
                    <a:pt x="7470" y="11899"/>
                  </a:lnTo>
                  <a:lnTo>
                    <a:pt x="7349" y="11826"/>
                  </a:lnTo>
                  <a:lnTo>
                    <a:pt x="7738" y="11534"/>
                  </a:lnTo>
                  <a:lnTo>
                    <a:pt x="7860" y="11705"/>
                  </a:lnTo>
                  <a:lnTo>
                    <a:pt x="8006" y="11875"/>
                  </a:lnTo>
                  <a:lnTo>
                    <a:pt x="8371" y="12264"/>
                  </a:lnTo>
                  <a:lnTo>
                    <a:pt x="8517" y="12434"/>
                  </a:lnTo>
                  <a:lnTo>
                    <a:pt x="8590" y="12483"/>
                  </a:lnTo>
                  <a:lnTo>
                    <a:pt x="8687" y="12507"/>
                  </a:lnTo>
                  <a:lnTo>
                    <a:pt x="8736" y="12507"/>
                  </a:lnTo>
                  <a:lnTo>
                    <a:pt x="8809" y="12483"/>
                  </a:lnTo>
                  <a:lnTo>
                    <a:pt x="8833" y="12434"/>
                  </a:lnTo>
                  <a:lnTo>
                    <a:pt x="8857" y="12386"/>
                  </a:lnTo>
                  <a:lnTo>
                    <a:pt x="8857" y="12289"/>
                  </a:lnTo>
                  <a:lnTo>
                    <a:pt x="8809" y="12191"/>
                  </a:lnTo>
                  <a:lnTo>
                    <a:pt x="8760" y="12094"/>
                  </a:lnTo>
                  <a:lnTo>
                    <a:pt x="8663" y="11997"/>
                  </a:lnTo>
                  <a:lnTo>
                    <a:pt x="8492" y="11826"/>
                  </a:lnTo>
                  <a:lnTo>
                    <a:pt x="8322" y="11680"/>
                  </a:lnTo>
                  <a:lnTo>
                    <a:pt x="8152" y="11510"/>
                  </a:lnTo>
                  <a:lnTo>
                    <a:pt x="7957" y="11364"/>
                  </a:lnTo>
                  <a:lnTo>
                    <a:pt x="8468" y="10926"/>
                  </a:lnTo>
                  <a:close/>
                  <a:moveTo>
                    <a:pt x="11047" y="2312"/>
                  </a:moveTo>
                  <a:lnTo>
                    <a:pt x="11120" y="2434"/>
                  </a:lnTo>
                  <a:lnTo>
                    <a:pt x="11218" y="2531"/>
                  </a:lnTo>
                  <a:lnTo>
                    <a:pt x="11437" y="2750"/>
                  </a:lnTo>
                  <a:lnTo>
                    <a:pt x="11850" y="3213"/>
                  </a:lnTo>
                  <a:lnTo>
                    <a:pt x="11826" y="3213"/>
                  </a:lnTo>
                  <a:lnTo>
                    <a:pt x="11193" y="3748"/>
                  </a:lnTo>
                  <a:lnTo>
                    <a:pt x="10609" y="4283"/>
                  </a:lnTo>
                  <a:lnTo>
                    <a:pt x="10025" y="4867"/>
                  </a:lnTo>
                  <a:lnTo>
                    <a:pt x="9490" y="5500"/>
                  </a:lnTo>
                  <a:lnTo>
                    <a:pt x="9174" y="5865"/>
                  </a:lnTo>
                  <a:lnTo>
                    <a:pt x="8857" y="6254"/>
                  </a:lnTo>
                  <a:lnTo>
                    <a:pt x="8517" y="6595"/>
                  </a:lnTo>
                  <a:lnTo>
                    <a:pt x="8176" y="6935"/>
                  </a:lnTo>
                  <a:lnTo>
                    <a:pt x="7373" y="7617"/>
                  </a:lnTo>
                  <a:lnTo>
                    <a:pt x="6984" y="7933"/>
                  </a:lnTo>
                  <a:lnTo>
                    <a:pt x="6594" y="8274"/>
                  </a:lnTo>
                  <a:lnTo>
                    <a:pt x="6229" y="8639"/>
                  </a:lnTo>
                  <a:lnTo>
                    <a:pt x="5864" y="9004"/>
                  </a:lnTo>
                  <a:lnTo>
                    <a:pt x="5183" y="9782"/>
                  </a:lnTo>
                  <a:lnTo>
                    <a:pt x="4502" y="10537"/>
                  </a:lnTo>
                  <a:lnTo>
                    <a:pt x="4137" y="10902"/>
                  </a:lnTo>
                  <a:lnTo>
                    <a:pt x="3772" y="11242"/>
                  </a:lnTo>
                  <a:lnTo>
                    <a:pt x="3115" y="11802"/>
                  </a:lnTo>
                  <a:lnTo>
                    <a:pt x="2799" y="12118"/>
                  </a:lnTo>
                  <a:lnTo>
                    <a:pt x="2507" y="12434"/>
                  </a:lnTo>
                  <a:lnTo>
                    <a:pt x="2263" y="12702"/>
                  </a:lnTo>
                  <a:lnTo>
                    <a:pt x="2166" y="12848"/>
                  </a:lnTo>
                  <a:lnTo>
                    <a:pt x="2069" y="13018"/>
                  </a:lnTo>
                  <a:lnTo>
                    <a:pt x="1850" y="12824"/>
                  </a:lnTo>
                  <a:lnTo>
                    <a:pt x="1460" y="12459"/>
                  </a:lnTo>
                  <a:lnTo>
                    <a:pt x="1266" y="12264"/>
                  </a:lnTo>
                  <a:lnTo>
                    <a:pt x="1047" y="12118"/>
                  </a:lnTo>
                  <a:lnTo>
                    <a:pt x="1047" y="12070"/>
                  </a:lnTo>
                  <a:lnTo>
                    <a:pt x="1193" y="11997"/>
                  </a:lnTo>
                  <a:lnTo>
                    <a:pt x="1339" y="11924"/>
                  </a:lnTo>
                  <a:lnTo>
                    <a:pt x="1460" y="11826"/>
                  </a:lnTo>
                  <a:lnTo>
                    <a:pt x="1582" y="11705"/>
                  </a:lnTo>
                  <a:lnTo>
                    <a:pt x="2020" y="11218"/>
                  </a:lnTo>
                  <a:lnTo>
                    <a:pt x="2385" y="10853"/>
                  </a:lnTo>
                  <a:lnTo>
                    <a:pt x="2774" y="10537"/>
                  </a:lnTo>
                  <a:lnTo>
                    <a:pt x="3577" y="9880"/>
                  </a:lnTo>
                  <a:lnTo>
                    <a:pt x="3942" y="9539"/>
                  </a:lnTo>
                  <a:lnTo>
                    <a:pt x="4307" y="9198"/>
                  </a:lnTo>
                  <a:lnTo>
                    <a:pt x="5037" y="8468"/>
                  </a:lnTo>
                  <a:lnTo>
                    <a:pt x="5718" y="7738"/>
                  </a:lnTo>
                  <a:lnTo>
                    <a:pt x="6400" y="7008"/>
                  </a:lnTo>
                  <a:lnTo>
                    <a:pt x="7081" y="6303"/>
                  </a:lnTo>
                  <a:lnTo>
                    <a:pt x="7787" y="5621"/>
                  </a:lnTo>
                  <a:lnTo>
                    <a:pt x="8468" y="4940"/>
                  </a:lnTo>
                  <a:lnTo>
                    <a:pt x="9149" y="4259"/>
                  </a:lnTo>
                  <a:lnTo>
                    <a:pt x="10074" y="3261"/>
                  </a:lnTo>
                  <a:lnTo>
                    <a:pt x="10561" y="2775"/>
                  </a:lnTo>
                  <a:lnTo>
                    <a:pt x="11047" y="2312"/>
                  </a:lnTo>
                  <a:close/>
                  <a:moveTo>
                    <a:pt x="7154" y="11997"/>
                  </a:moveTo>
                  <a:lnTo>
                    <a:pt x="7203" y="12094"/>
                  </a:lnTo>
                  <a:lnTo>
                    <a:pt x="7251" y="12167"/>
                  </a:lnTo>
                  <a:lnTo>
                    <a:pt x="7422" y="12386"/>
                  </a:lnTo>
                  <a:lnTo>
                    <a:pt x="7592" y="12580"/>
                  </a:lnTo>
                  <a:lnTo>
                    <a:pt x="7884" y="12872"/>
                  </a:lnTo>
                  <a:lnTo>
                    <a:pt x="8030" y="12994"/>
                  </a:lnTo>
                  <a:lnTo>
                    <a:pt x="8200" y="13091"/>
                  </a:lnTo>
                  <a:lnTo>
                    <a:pt x="7835" y="13481"/>
                  </a:lnTo>
                  <a:lnTo>
                    <a:pt x="7811" y="13432"/>
                  </a:lnTo>
                  <a:lnTo>
                    <a:pt x="7787" y="13408"/>
                  </a:lnTo>
                  <a:lnTo>
                    <a:pt x="7616" y="13262"/>
                  </a:lnTo>
                  <a:lnTo>
                    <a:pt x="7446" y="13140"/>
                  </a:lnTo>
                  <a:lnTo>
                    <a:pt x="7251" y="13018"/>
                  </a:lnTo>
                  <a:lnTo>
                    <a:pt x="7057" y="12872"/>
                  </a:lnTo>
                  <a:lnTo>
                    <a:pt x="6716" y="12580"/>
                  </a:lnTo>
                  <a:lnTo>
                    <a:pt x="6643" y="12532"/>
                  </a:lnTo>
                  <a:lnTo>
                    <a:pt x="6594" y="12507"/>
                  </a:lnTo>
                  <a:lnTo>
                    <a:pt x="6862" y="12240"/>
                  </a:lnTo>
                  <a:lnTo>
                    <a:pt x="7154" y="11997"/>
                  </a:lnTo>
                  <a:close/>
                  <a:moveTo>
                    <a:pt x="6424" y="12702"/>
                  </a:moveTo>
                  <a:lnTo>
                    <a:pt x="6448" y="12775"/>
                  </a:lnTo>
                  <a:lnTo>
                    <a:pt x="6473" y="12848"/>
                  </a:lnTo>
                  <a:lnTo>
                    <a:pt x="6667" y="13043"/>
                  </a:lnTo>
                  <a:lnTo>
                    <a:pt x="6862" y="13213"/>
                  </a:lnTo>
                  <a:lnTo>
                    <a:pt x="7032" y="13359"/>
                  </a:lnTo>
                  <a:lnTo>
                    <a:pt x="7227" y="13481"/>
                  </a:lnTo>
                  <a:lnTo>
                    <a:pt x="7446" y="13602"/>
                  </a:lnTo>
                  <a:lnTo>
                    <a:pt x="7568" y="13627"/>
                  </a:lnTo>
                  <a:lnTo>
                    <a:pt x="7689" y="13627"/>
                  </a:lnTo>
                  <a:lnTo>
                    <a:pt x="7470" y="13846"/>
                  </a:lnTo>
                  <a:lnTo>
                    <a:pt x="7300" y="14040"/>
                  </a:lnTo>
                  <a:lnTo>
                    <a:pt x="7276" y="14016"/>
                  </a:lnTo>
                  <a:lnTo>
                    <a:pt x="6911" y="13797"/>
                  </a:lnTo>
                  <a:lnTo>
                    <a:pt x="6570" y="13554"/>
                  </a:lnTo>
                  <a:lnTo>
                    <a:pt x="6302" y="13335"/>
                  </a:lnTo>
                  <a:lnTo>
                    <a:pt x="6035" y="13164"/>
                  </a:lnTo>
                  <a:lnTo>
                    <a:pt x="6108" y="13043"/>
                  </a:lnTo>
                  <a:lnTo>
                    <a:pt x="6424" y="12702"/>
                  </a:lnTo>
                  <a:close/>
                  <a:moveTo>
                    <a:pt x="5889" y="13335"/>
                  </a:moveTo>
                  <a:lnTo>
                    <a:pt x="5962" y="13456"/>
                  </a:lnTo>
                  <a:lnTo>
                    <a:pt x="6059" y="13578"/>
                  </a:lnTo>
                  <a:lnTo>
                    <a:pt x="6278" y="13797"/>
                  </a:lnTo>
                  <a:lnTo>
                    <a:pt x="6643" y="14089"/>
                  </a:lnTo>
                  <a:lnTo>
                    <a:pt x="6813" y="14211"/>
                  </a:lnTo>
                  <a:lnTo>
                    <a:pt x="7032" y="14308"/>
                  </a:lnTo>
                  <a:lnTo>
                    <a:pt x="6692" y="14673"/>
                  </a:lnTo>
                  <a:lnTo>
                    <a:pt x="6619" y="14624"/>
                  </a:lnTo>
                  <a:lnTo>
                    <a:pt x="6497" y="14600"/>
                  </a:lnTo>
                  <a:lnTo>
                    <a:pt x="6375" y="14527"/>
                  </a:lnTo>
                  <a:lnTo>
                    <a:pt x="6254" y="14454"/>
                  </a:lnTo>
                  <a:lnTo>
                    <a:pt x="6132" y="14381"/>
                  </a:lnTo>
                  <a:lnTo>
                    <a:pt x="5913" y="14186"/>
                  </a:lnTo>
                  <a:lnTo>
                    <a:pt x="5718" y="14016"/>
                  </a:lnTo>
                  <a:lnTo>
                    <a:pt x="5597" y="13943"/>
                  </a:lnTo>
                  <a:lnTo>
                    <a:pt x="5451" y="13846"/>
                  </a:lnTo>
                  <a:lnTo>
                    <a:pt x="5889" y="13335"/>
                  </a:lnTo>
                  <a:close/>
                  <a:moveTo>
                    <a:pt x="12191" y="3553"/>
                  </a:moveTo>
                  <a:lnTo>
                    <a:pt x="12653" y="4040"/>
                  </a:lnTo>
                  <a:lnTo>
                    <a:pt x="13432" y="4916"/>
                  </a:lnTo>
                  <a:lnTo>
                    <a:pt x="13164" y="5208"/>
                  </a:lnTo>
                  <a:lnTo>
                    <a:pt x="12896" y="5500"/>
                  </a:lnTo>
                  <a:lnTo>
                    <a:pt x="12361" y="6108"/>
                  </a:lnTo>
                  <a:lnTo>
                    <a:pt x="12045" y="6424"/>
                  </a:lnTo>
                  <a:lnTo>
                    <a:pt x="11729" y="6716"/>
                  </a:lnTo>
                  <a:lnTo>
                    <a:pt x="11388" y="7008"/>
                  </a:lnTo>
                  <a:lnTo>
                    <a:pt x="11047" y="7300"/>
                  </a:lnTo>
                  <a:lnTo>
                    <a:pt x="10731" y="7617"/>
                  </a:lnTo>
                  <a:lnTo>
                    <a:pt x="10415" y="7957"/>
                  </a:lnTo>
                  <a:lnTo>
                    <a:pt x="9806" y="8687"/>
                  </a:lnTo>
                  <a:lnTo>
                    <a:pt x="9247" y="9417"/>
                  </a:lnTo>
                  <a:lnTo>
                    <a:pt x="8638" y="10147"/>
                  </a:lnTo>
                  <a:lnTo>
                    <a:pt x="8346" y="10464"/>
                  </a:lnTo>
                  <a:lnTo>
                    <a:pt x="8006" y="10756"/>
                  </a:lnTo>
                  <a:lnTo>
                    <a:pt x="7324" y="11340"/>
                  </a:lnTo>
                  <a:lnTo>
                    <a:pt x="6643" y="11899"/>
                  </a:lnTo>
                  <a:lnTo>
                    <a:pt x="6302" y="12191"/>
                  </a:lnTo>
                  <a:lnTo>
                    <a:pt x="6010" y="12532"/>
                  </a:lnTo>
                  <a:lnTo>
                    <a:pt x="5475" y="13164"/>
                  </a:lnTo>
                  <a:lnTo>
                    <a:pt x="4940" y="13773"/>
                  </a:lnTo>
                  <a:lnTo>
                    <a:pt x="4672" y="14016"/>
                  </a:lnTo>
                  <a:lnTo>
                    <a:pt x="4404" y="14235"/>
                  </a:lnTo>
                  <a:lnTo>
                    <a:pt x="4137" y="14454"/>
                  </a:lnTo>
                  <a:lnTo>
                    <a:pt x="4015" y="14600"/>
                  </a:lnTo>
                  <a:lnTo>
                    <a:pt x="3918" y="14722"/>
                  </a:lnTo>
                  <a:lnTo>
                    <a:pt x="3480" y="14284"/>
                  </a:lnTo>
                  <a:lnTo>
                    <a:pt x="3042" y="13846"/>
                  </a:lnTo>
                  <a:lnTo>
                    <a:pt x="2361" y="13262"/>
                  </a:lnTo>
                  <a:lnTo>
                    <a:pt x="2482" y="13164"/>
                  </a:lnTo>
                  <a:lnTo>
                    <a:pt x="2604" y="13043"/>
                  </a:lnTo>
                  <a:lnTo>
                    <a:pt x="2774" y="12799"/>
                  </a:lnTo>
                  <a:lnTo>
                    <a:pt x="3066" y="12507"/>
                  </a:lnTo>
                  <a:lnTo>
                    <a:pt x="3358" y="12216"/>
                  </a:lnTo>
                  <a:lnTo>
                    <a:pt x="3967" y="11680"/>
                  </a:lnTo>
                  <a:lnTo>
                    <a:pt x="4380" y="11315"/>
                  </a:lnTo>
                  <a:lnTo>
                    <a:pt x="4745" y="10950"/>
                  </a:lnTo>
                  <a:lnTo>
                    <a:pt x="5475" y="10172"/>
                  </a:lnTo>
                  <a:lnTo>
                    <a:pt x="6181" y="9393"/>
                  </a:lnTo>
                  <a:lnTo>
                    <a:pt x="6546" y="9004"/>
                  </a:lnTo>
                  <a:lnTo>
                    <a:pt x="6935" y="8614"/>
                  </a:lnTo>
                  <a:lnTo>
                    <a:pt x="7324" y="8274"/>
                  </a:lnTo>
                  <a:lnTo>
                    <a:pt x="7714" y="7933"/>
                  </a:lnTo>
                  <a:lnTo>
                    <a:pt x="8517" y="7276"/>
                  </a:lnTo>
                  <a:lnTo>
                    <a:pt x="8857" y="6935"/>
                  </a:lnTo>
                  <a:lnTo>
                    <a:pt x="9198" y="6595"/>
                  </a:lnTo>
                  <a:lnTo>
                    <a:pt x="9514" y="6205"/>
                  </a:lnTo>
                  <a:lnTo>
                    <a:pt x="9831" y="5840"/>
                  </a:lnTo>
                  <a:lnTo>
                    <a:pt x="10171" y="5427"/>
                  </a:lnTo>
                  <a:lnTo>
                    <a:pt x="10488" y="5062"/>
                  </a:lnTo>
                  <a:lnTo>
                    <a:pt x="10853" y="4697"/>
                  </a:lnTo>
                  <a:lnTo>
                    <a:pt x="11242" y="4356"/>
                  </a:lnTo>
                  <a:lnTo>
                    <a:pt x="11729" y="3967"/>
                  </a:lnTo>
                  <a:lnTo>
                    <a:pt x="11972" y="3772"/>
                  </a:lnTo>
                  <a:lnTo>
                    <a:pt x="12191" y="3553"/>
                  </a:lnTo>
                  <a:close/>
                  <a:moveTo>
                    <a:pt x="5232" y="14065"/>
                  </a:moveTo>
                  <a:lnTo>
                    <a:pt x="5353" y="14186"/>
                  </a:lnTo>
                  <a:lnTo>
                    <a:pt x="5451" y="14308"/>
                  </a:lnTo>
                  <a:lnTo>
                    <a:pt x="5645" y="14454"/>
                  </a:lnTo>
                  <a:lnTo>
                    <a:pt x="5816" y="14624"/>
                  </a:lnTo>
                  <a:lnTo>
                    <a:pt x="5986" y="14770"/>
                  </a:lnTo>
                  <a:lnTo>
                    <a:pt x="6181" y="14892"/>
                  </a:lnTo>
                  <a:lnTo>
                    <a:pt x="6375" y="14989"/>
                  </a:lnTo>
                  <a:lnTo>
                    <a:pt x="6108" y="15281"/>
                  </a:lnTo>
                  <a:lnTo>
                    <a:pt x="5937" y="15452"/>
                  </a:lnTo>
                  <a:lnTo>
                    <a:pt x="5937" y="15403"/>
                  </a:lnTo>
                  <a:lnTo>
                    <a:pt x="5889" y="15354"/>
                  </a:lnTo>
                  <a:lnTo>
                    <a:pt x="5597" y="15038"/>
                  </a:lnTo>
                  <a:lnTo>
                    <a:pt x="5280" y="14746"/>
                  </a:lnTo>
                  <a:lnTo>
                    <a:pt x="5086" y="14576"/>
                  </a:lnTo>
                  <a:lnTo>
                    <a:pt x="4964" y="14503"/>
                  </a:lnTo>
                  <a:lnTo>
                    <a:pt x="4867" y="14430"/>
                  </a:lnTo>
                  <a:lnTo>
                    <a:pt x="5037" y="14284"/>
                  </a:lnTo>
                  <a:lnTo>
                    <a:pt x="5232" y="14065"/>
                  </a:lnTo>
                  <a:close/>
                  <a:moveTo>
                    <a:pt x="852" y="15476"/>
                  </a:moveTo>
                  <a:lnTo>
                    <a:pt x="974" y="15598"/>
                  </a:lnTo>
                  <a:lnTo>
                    <a:pt x="1412" y="16036"/>
                  </a:lnTo>
                  <a:lnTo>
                    <a:pt x="1363" y="16011"/>
                  </a:lnTo>
                  <a:lnTo>
                    <a:pt x="1290" y="15987"/>
                  </a:lnTo>
                  <a:lnTo>
                    <a:pt x="852" y="15476"/>
                  </a:lnTo>
                  <a:close/>
                  <a:moveTo>
                    <a:pt x="4575" y="14673"/>
                  </a:moveTo>
                  <a:lnTo>
                    <a:pt x="4696" y="14795"/>
                  </a:lnTo>
                  <a:lnTo>
                    <a:pt x="4818" y="14892"/>
                  </a:lnTo>
                  <a:lnTo>
                    <a:pt x="5037" y="15087"/>
                  </a:lnTo>
                  <a:lnTo>
                    <a:pt x="5329" y="15354"/>
                  </a:lnTo>
                  <a:lnTo>
                    <a:pt x="5597" y="15622"/>
                  </a:lnTo>
                  <a:lnTo>
                    <a:pt x="5670" y="15671"/>
                  </a:lnTo>
                  <a:lnTo>
                    <a:pt x="5718" y="15671"/>
                  </a:lnTo>
                  <a:lnTo>
                    <a:pt x="5378" y="15987"/>
                  </a:lnTo>
                  <a:lnTo>
                    <a:pt x="5232" y="16109"/>
                  </a:lnTo>
                  <a:lnTo>
                    <a:pt x="5183" y="16060"/>
                  </a:lnTo>
                  <a:lnTo>
                    <a:pt x="5110" y="16036"/>
                  </a:lnTo>
                  <a:lnTo>
                    <a:pt x="4088" y="14916"/>
                  </a:lnTo>
                  <a:lnTo>
                    <a:pt x="4210" y="14868"/>
                  </a:lnTo>
                  <a:lnTo>
                    <a:pt x="4331" y="14819"/>
                  </a:lnTo>
                  <a:lnTo>
                    <a:pt x="4453" y="14746"/>
                  </a:lnTo>
                  <a:lnTo>
                    <a:pt x="4575" y="14673"/>
                  </a:lnTo>
                  <a:close/>
                  <a:moveTo>
                    <a:pt x="755" y="16230"/>
                  </a:moveTo>
                  <a:lnTo>
                    <a:pt x="1071" y="16498"/>
                  </a:lnTo>
                  <a:lnTo>
                    <a:pt x="1071" y="16522"/>
                  </a:lnTo>
                  <a:lnTo>
                    <a:pt x="998" y="16474"/>
                  </a:lnTo>
                  <a:lnTo>
                    <a:pt x="925" y="16449"/>
                  </a:lnTo>
                  <a:lnTo>
                    <a:pt x="852" y="16376"/>
                  </a:lnTo>
                  <a:lnTo>
                    <a:pt x="755" y="16230"/>
                  </a:lnTo>
                  <a:close/>
                  <a:moveTo>
                    <a:pt x="1047" y="12532"/>
                  </a:moveTo>
                  <a:lnTo>
                    <a:pt x="1168" y="12678"/>
                  </a:lnTo>
                  <a:lnTo>
                    <a:pt x="1314" y="12824"/>
                  </a:lnTo>
                  <a:lnTo>
                    <a:pt x="1582" y="13067"/>
                  </a:lnTo>
                  <a:lnTo>
                    <a:pt x="2166" y="13602"/>
                  </a:lnTo>
                  <a:lnTo>
                    <a:pt x="2750" y="14113"/>
                  </a:lnTo>
                  <a:lnTo>
                    <a:pt x="3018" y="14357"/>
                  </a:lnTo>
                  <a:lnTo>
                    <a:pt x="3261" y="14600"/>
                  </a:lnTo>
                  <a:lnTo>
                    <a:pt x="3723" y="15135"/>
                  </a:lnTo>
                  <a:lnTo>
                    <a:pt x="4185" y="15646"/>
                  </a:lnTo>
                  <a:lnTo>
                    <a:pt x="4672" y="16157"/>
                  </a:lnTo>
                  <a:lnTo>
                    <a:pt x="4404" y="16230"/>
                  </a:lnTo>
                  <a:lnTo>
                    <a:pt x="4112" y="16303"/>
                  </a:lnTo>
                  <a:lnTo>
                    <a:pt x="3553" y="16376"/>
                  </a:lnTo>
                  <a:lnTo>
                    <a:pt x="2969" y="16425"/>
                  </a:lnTo>
                  <a:lnTo>
                    <a:pt x="2409" y="16498"/>
                  </a:lnTo>
                  <a:lnTo>
                    <a:pt x="2288" y="16522"/>
                  </a:lnTo>
                  <a:lnTo>
                    <a:pt x="2263" y="16474"/>
                  </a:lnTo>
                  <a:lnTo>
                    <a:pt x="2142" y="16230"/>
                  </a:lnTo>
                  <a:lnTo>
                    <a:pt x="1996" y="16011"/>
                  </a:lnTo>
                  <a:lnTo>
                    <a:pt x="1801" y="15792"/>
                  </a:lnTo>
                  <a:lnTo>
                    <a:pt x="1606" y="15598"/>
                  </a:lnTo>
                  <a:lnTo>
                    <a:pt x="1168" y="15233"/>
                  </a:lnTo>
                  <a:lnTo>
                    <a:pt x="730" y="14892"/>
                  </a:lnTo>
                  <a:lnTo>
                    <a:pt x="779" y="14600"/>
                  </a:lnTo>
                  <a:lnTo>
                    <a:pt x="925" y="13262"/>
                  </a:lnTo>
                  <a:lnTo>
                    <a:pt x="1047" y="12532"/>
                  </a:lnTo>
                  <a:close/>
                  <a:moveTo>
                    <a:pt x="1436" y="16644"/>
                  </a:moveTo>
                  <a:lnTo>
                    <a:pt x="1533" y="16717"/>
                  </a:lnTo>
                  <a:lnTo>
                    <a:pt x="1387" y="16741"/>
                  </a:lnTo>
                  <a:lnTo>
                    <a:pt x="1436" y="16644"/>
                  </a:lnTo>
                  <a:close/>
                  <a:moveTo>
                    <a:pt x="536" y="16741"/>
                  </a:moveTo>
                  <a:lnTo>
                    <a:pt x="584" y="16766"/>
                  </a:lnTo>
                  <a:lnTo>
                    <a:pt x="609" y="16766"/>
                  </a:lnTo>
                  <a:lnTo>
                    <a:pt x="682" y="16814"/>
                  </a:lnTo>
                  <a:lnTo>
                    <a:pt x="779" y="16839"/>
                  </a:lnTo>
                  <a:lnTo>
                    <a:pt x="876" y="16839"/>
                  </a:lnTo>
                  <a:lnTo>
                    <a:pt x="974" y="16814"/>
                  </a:lnTo>
                  <a:lnTo>
                    <a:pt x="974" y="16839"/>
                  </a:lnTo>
                  <a:lnTo>
                    <a:pt x="755" y="16887"/>
                  </a:lnTo>
                  <a:lnTo>
                    <a:pt x="511" y="16936"/>
                  </a:lnTo>
                  <a:lnTo>
                    <a:pt x="536" y="16741"/>
                  </a:lnTo>
                  <a:close/>
                  <a:moveTo>
                    <a:pt x="13967" y="1"/>
                  </a:moveTo>
                  <a:lnTo>
                    <a:pt x="13602" y="25"/>
                  </a:lnTo>
                  <a:lnTo>
                    <a:pt x="13261" y="74"/>
                  </a:lnTo>
                  <a:lnTo>
                    <a:pt x="12945" y="195"/>
                  </a:lnTo>
                  <a:lnTo>
                    <a:pt x="12629" y="341"/>
                  </a:lnTo>
                  <a:lnTo>
                    <a:pt x="12337" y="560"/>
                  </a:lnTo>
                  <a:lnTo>
                    <a:pt x="12021" y="828"/>
                  </a:lnTo>
                  <a:lnTo>
                    <a:pt x="11875" y="974"/>
                  </a:lnTo>
                  <a:lnTo>
                    <a:pt x="11826" y="1071"/>
                  </a:lnTo>
                  <a:lnTo>
                    <a:pt x="11777" y="1169"/>
                  </a:lnTo>
                  <a:lnTo>
                    <a:pt x="11704" y="1193"/>
                  </a:lnTo>
                  <a:lnTo>
                    <a:pt x="11339" y="1485"/>
                  </a:lnTo>
                  <a:lnTo>
                    <a:pt x="10999" y="1777"/>
                  </a:lnTo>
                  <a:lnTo>
                    <a:pt x="10317" y="2385"/>
                  </a:lnTo>
                  <a:lnTo>
                    <a:pt x="9685" y="3042"/>
                  </a:lnTo>
                  <a:lnTo>
                    <a:pt x="9052" y="3699"/>
                  </a:lnTo>
                  <a:lnTo>
                    <a:pt x="8395" y="4405"/>
                  </a:lnTo>
                  <a:lnTo>
                    <a:pt x="7714" y="5086"/>
                  </a:lnTo>
                  <a:lnTo>
                    <a:pt x="7032" y="5743"/>
                  </a:lnTo>
                  <a:lnTo>
                    <a:pt x="6351" y="6449"/>
                  </a:lnTo>
                  <a:lnTo>
                    <a:pt x="4964" y="7933"/>
                  </a:lnTo>
                  <a:lnTo>
                    <a:pt x="4258" y="8663"/>
                  </a:lnTo>
                  <a:lnTo>
                    <a:pt x="3894" y="9004"/>
                  </a:lnTo>
                  <a:lnTo>
                    <a:pt x="3529" y="9344"/>
                  </a:lnTo>
                  <a:lnTo>
                    <a:pt x="2190" y="10537"/>
                  </a:lnTo>
                  <a:lnTo>
                    <a:pt x="1558" y="11145"/>
                  </a:lnTo>
                  <a:lnTo>
                    <a:pt x="925" y="11778"/>
                  </a:lnTo>
                  <a:lnTo>
                    <a:pt x="876" y="11753"/>
                  </a:lnTo>
                  <a:lnTo>
                    <a:pt x="803" y="11778"/>
                  </a:lnTo>
                  <a:lnTo>
                    <a:pt x="755" y="11802"/>
                  </a:lnTo>
                  <a:lnTo>
                    <a:pt x="706" y="11851"/>
                  </a:lnTo>
                  <a:lnTo>
                    <a:pt x="609" y="12118"/>
                  </a:lnTo>
                  <a:lnTo>
                    <a:pt x="511" y="12386"/>
                  </a:lnTo>
                  <a:lnTo>
                    <a:pt x="463" y="12702"/>
                  </a:lnTo>
                  <a:lnTo>
                    <a:pt x="414" y="12994"/>
                  </a:lnTo>
                  <a:lnTo>
                    <a:pt x="365" y="13627"/>
                  </a:lnTo>
                  <a:lnTo>
                    <a:pt x="292" y="14211"/>
                  </a:lnTo>
                  <a:lnTo>
                    <a:pt x="98" y="15646"/>
                  </a:lnTo>
                  <a:lnTo>
                    <a:pt x="25" y="16376"/>
                  </a:lnTo>
                  <a:lnTo>
                    <a:pt x="0" y="16717"/>
                  </a:lnTo>
                  <a:lnTo>
                    <a:pt x="0" y="17082"/>
                  </a:lnTo>
                  <a:lnTo>
                    <a:pt x="0" y="17155"/>
                  </a:lnTo>
                  <a:lnTo>
                    <a:pt x="25" y="17204"/>
                  </a:lnTo>
                  <a:lnTo>
                    <a:pt x="122" y="17277"/>
                  </a:lnTo>
                  <a:lnTo>
                    <a:pt x="219" y="17325"/>
                  </a:lnTo>
                  <a:lnTo>
                    <a:pt x="341" y="17325"/>
                  </a:lnTo>
                  <a:lnTo>
                    <a:pt x="438" y="17350"/>
                  </a:lnTo>
                  <a:lnTo>
                    <a:pt x="560" y="17374"/>
                  </a:lnTo>
                  <a:lnTo>
                    <a:pt x="803" y="17398"/>
                  </a:lnTo>
                  <a:lnTo>
                    <a:pt x="1047" y="17350"/>
                  </a:lnTo>
                  <a:lnTo>
                    <a:pt x="1339" y="17301"/>
                  </a:lnTo>
                  <a:lnTo>
                    <a:pt x="1874" y="17131"/>
                  </a:lnTo>
                  <a:lnTo>
                    <a:pt x="2312" y="17009"/>
                  </a:lnTo>
                  <a:lnTo>
                    <a:pt x="2677" y="16936"/>
                  </a:lnTo>
                  <a:lnTo>
                    <a:pt x="3018" y="16887"/>
                  </a:lnTo>
                  <a:lnTo>
                    <a:pt x="3723" y="16839"/>
                  </a:lnTo>
                  <a:lnTo>
                    <a:pt x="4088" y="16790"/>
                  </a:lnTo>
                  <a:lnTo>
                    <a:pt x="4429" y="16741"/>
                  </a:lnTo>
                  <a:lnTo>
                    <a:pt x="4769" y="16644"/>
                  </a:lnTo>
                  <a:lnTo>
                    <a:pt x="5110" y="16522"/>
                  </a:lnTo>
                  <a:lnTo>
                    <a:pt x="5159" y="16498"/>
                  </a:lnTo>
                  <a:lnTo>
                    <a:pt x="5207" y="16449"/>
                  </a:lnTo>
                  <a:lnTo>
                    <a:pt x="5353" y="16401"/>
                  </a:lnTo>
                  <a:lnTo>
                    <a:pt x="5499" y="16328"/>
                  </a:lnTo>
                  <a:lnTo>
                    <a:pt x="5645" y="16255"/>
                  </a:lnTo>
                  <a:lnTo>
                    <a:pt x="5791" y="16133"/>
                  </a:lnTo>
                  <a:lnTo>
                    <a:pt x="6035" y="15890"/>
                  </a:lnTo>
                  <a:lnTo>
                    <a:pt x="6254" y="15671"/>
                  </a:lnTo>
                  <a:lnTo>
                    <a:pt x="6959" y="14965"/>
                  </a:lnTo>
                  <a:lnTo>
                    <a:pt x="7641" y="14284"/>
                  </a:lnTo>
                  <a:lnTo>
                    <a:pt x="9101" y="12824"/>
                  </a:lnTo>
                  <a:lnTo>
                    <a:pt x="10536" y="11364"/>
                  </a:lnTo>
                  <a:lnTo>
                    <a:pt x="11218" y="10658"/>
                  </a:lnTo>
                  <a:lnTo>
                    <a:pt x="11875" y="9904"/>
                  </a:lnTo>
                  <a:lnTo>
                    <a:pt x="12531" y="9174"/>
                  </a:lnTo>
                  <a:lnTo>
                    <a:pt x="13213" y="8444"/>
                  </a:lnTo>
                  <a:lnTo>
                    <a:pt x="13870" y="7811"/>
                  </a:lnTo>
                  <a:lnTo>
                    <a:pt x="14527" y="7179"/>
                  </a:lnTo>
                  <a:lnTo>
                    <a:pt x="15184" y="6522"/>
                  </a:lnTo>
                  <a:lnTo>
                    <a:pt x="15500" y="6205"/>
                  </a:lnTo>
                  <a:lnTo>
                    <a:pt x="15816" y="5840"/>
                  </a:lnTo>
                  <a:lnTo>
                    <a:pt x="15889" y="5792"/>
                  </a:lnTo>
                  <a:lnTo>
                    <a:pt x="15987" y="5767"/>
                  </a:lnTo>
                  <a:lnTo>
                    <a:pt x="16060" y="5694"/>
                  </a:lnTo>
                  <a:lnTo>
                    <a:pt x="16108" y="5621"/>
                  </a:lnTo>
                  <a:lnTo>
                    <a:pt x="16133" y="5524"/>
                  </a:lnTo>
                  <a:lnTo>
                    <a:pt x="16376" y="5208"/>
                  </a:lnTo>
                  <a:lnTo>
                    <a:pt x="16595" y="4891"/>
                  </a:lnTo>
                  <a:lnTo>
                    <a:pt x="16814" y="4551"/>
                  </a:lnTo>
                  <a:lnTo>
                    <a:pt x="16984" y="4210"/>
                  </a:lnTo>
                  <a:lnTo>
                    <a:pt x="17106" y="3845"/>
                  </a:lnTo>
                  <a:lnTo>
                    <a:pt x="17203" y="3480"/>
                  </a:lnTo>
                  <a:lnTo>
                    <a:pt x="17228" y="3140"/>
                  </a:lnTo>
                  <a:lnTo>
                    <a:pt x="17203" y="2799"/>
                  </a:lnTo>
                  <a:lnTo>
                    <a:pt x="17130" y="2458"/>
                  </a:lnTo>
                  <a:lnTo>
                    <a:pt x="17009" y="2142"/>
                  </a:lnTo>
                  <a:lnTo>
                    <a:pt x="16863" y="1826"/>
                  </a:lnTo>
                  <a:lnTo>
                    <a:pt x="16668" y="1534"/>
                  </a:lnTo>
                  <a:lnTo>
                    <a:pt x="16449" y="1266"/>
                  </a:lnTo>
                  <a:lnTo>
                    <a:pt x="16230" y="998"/>
                  </a:lnTo>
                  <a:lnTo>
                    <a:pt x="15962" y="779"/>
                  </a:lnTo>
                  <a:lnTo>
                    <a:pt x="15670" y="560"/>
                  </a:lnTo>
                  <a:lnTo>
                    <a:pt x="15354" y="390"/>
                  </a:lnTo>
                  <a:lnTo>
                    <a:pt x="15013" y="244"/>
                  </a:lnTo>
                  <a:lnTo>
                    <a:pt x="14673" y="122"/>
                  </a:lnTo>
                  <a:lnTo>
                    <a:pt x="14332" y="49"/>
                  </a:lnTo>
                  <a:lnTo>
                    <a:pt x="13967" y="1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810057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ctrTitle" idx="4294967295"/>
          </p:nvPr>
        </p:nvSpPr>
        <p:spPr>
          <a:xfrm>
            <a:off x="685800" y="2811715"/>
            <a:ext cx="7772400" cy="7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tx1"/>
                </a:solidFill>
              </a:rPr>
              <a:t>Reserved Words</a:t>
            </a:r>
            <a:endParaRPr sz="6000" b="1" dirty="0">
              <a:solidFill>
                <a:schemeClr val="tx1"/>
              </a:solidFill>
            </a:endParaRPr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4294967295"/>
          </p:nvPr>
        </p:nvSpPr>
        <p:spPr>
          <a:xfrm>
            <a:off x="685800" y="3663300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solidFill>
                <a:schemeClr val="tx1"/>
              </a:solidFill>
            </a:endParaRPr>
          </a:p>
        </p:txBody>
      </p:sp>
      <p:grpSp>
        <p:nvGrpSpPr>
          <p:cNvPr id="118" name="Google Shape;118;p17"/>
          <p:cNvGrpSpPr/>
          <p:nvPr/>
        </p:nvGrpSpPr>
        <p:grpSpPr>
          <a:xfrm>
            <a:off x="3384426" y="567049"/>
            <a:ext cx="2222406" cy="2111795"/>
            <a:chOff x="3075562" y="756050"/>
            <a:chExt cx="2931161" cy="2815726"/>
          </a:xfrm>
        </p:grpSpPr>
        <p:sp>
          <p:nvSpPr>
            <p:cNvPr id="119" name="Google Shape;119;p17"/>
            <p:cNvSpPr/>
            <p:nvPr/>
          </p:nvSpPr>
          <p:spPr>
            <a:xfrm>
              <a:off x="3950843" y="1762696"/>
              <a:ext cx="1326900" cy="1326900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3472643" y="1284496"/>
              <a:ext cx="2283300" cy="228330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5883273" y="1280600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2" name="Google Shape;122;p17"/>
            <p:cNvSpPr/>
            <p:nvPr/>
          </p:nvSpPr>
          <p:spPr>
            <a:xfrm rot="-5400000">
              <a:off x="4546838" y="-55875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3" name="Google Shape;123;p17"/>
            <p:cNvSpPr/>
            <p:nvPr/>
          </p:nvSpPr>
          <p:spPr>
            <a:xfrm rot="-5400000">
              <a:off x="3075562" y="756050"/>
              <a:ext cx="1326900" cy="132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4" name="Google Shape;124;p17"/>
            <p:cNvCxnSpPr/>
            <p:nvPr/>
          </p:nvCxnSpPr>
          <p:spPr>
            <a:xfrm>
              <a:off x="3480293" y="1292146"/>
              <a:ext cx="2268000" cy="22680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17"/>
            <p:cNvCxnSpPr>
              <a:endCxn id="119" idx="7"/>
            </p:cNvCxnSpPr>
            <p:nvPr/>
          </p:nvCxnSpPr>
          <p:spPr>
            <a:xfrm flipH="1">
              <a:off x="5083423" y="128051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17"/>
            <p:cNvCxnSpPr/>
            <p:nvPr/>
          </p:nvCxnSpPr>
          <p:spPr>
            <a:xfrm>
              <a:off x="3345288" y="1288325"/>
              <a:ext cx="0" cy="22833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  <p:cxnSp>
          <p:nvCxnSpPr>
            <p:cNvPr id="127" name="Google Shape;127;p17"/>
            <p:cNvCxnSpPr>
              <a:stCxn id="119" idx="3"/>
            </p:cNvCxnSpPr>
            <p:nvPr/>
          </p:nvCxnSpPr>
          <p:spPr>
            <a:xfrm flipH="1">
              <a:off x="3468663" y="289527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28" name="Google Shape;128;p17"/>
          <p:cNvSpPr/>
          <p:nvPr/>
        </p:nvSpPr>
        <p:spPr>
          <a:xfrm>
            <a:off x="4254089" y="1497787"/>
            <a:ext cx="598974" cy="598352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29107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Reserved Words</a:t>
            </a:r>
            <a:endParaRPr b="1"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04330" y="1125000"/>
            <a:ext cx="8229695" cy="3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In JavaScript you cannot use certain reserved words as variables, labels, or function names. These words are already assigned to keywords, types, pre-defined functions, etc.</a:t>
            </a:r>
          </a:p>
          <a:p>
            <a:pPr marL="0" indent="0">
              <a:buClr>
                <a:schemeClr val="tx1"/>
              </a:buClr>
              <a:buNone/>
            </a:pPr>
            <a:endParaRPr lang="en-US" sz="16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Some examples of reserved words that you’ve already seen are: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let	null	false	if	Date	void	case	throw</a:t>
            </a:r>
          </a:p>
          <a:p>
            <a:pPr marL="0" indent="0">
              <a:buClr>
                <a:schemeClr val="tx1"/>
              </a:buClr>
              <a:buNone/>
            </a:pPr>
            <a:endParaRPr lang="en-US" sz="16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sz="20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What other reserved words can you think of?</a:t>
            </a: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1012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ZA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Spaces for Readability</a:t>
            </a:r>
            <a:endParaRPr lang="en-US" b="1"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04330" y="1124999"/>
            <a:ext cx="8229695" cy="18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Always put spaces: </a:t>
            </a:r>
          </a:p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around operators ( = + - * / )</a:t>
            </a:r>
          </a:p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after commas</a:t>
            </a:r>
          </a:p>
          <a:p>
            <a:pPr marL="285750" indent="-285750">
              <a:buClr>
                <a:schemeClr val="tx1"/>
              </a:buClr>
            </a:pPr>
            <a:endParaRPr lang="en-US" sz="16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5" name="Google Shape;110;p16">
            <a:extLst>
              <a:ext uri="{FF2B5EF4-FFF2-40B4-BE49-F238E27FC236}">
                <a16:creationId xmlns:a16="http://schemas.microsoft.com/office/drawing/2014/main" id="{A56FCB05-3B5B-4F9E-B1A1-1F50B92DF045}"/>
              </a:ext>
            </a:extLst>
          </p:cNvPr>
          <p:cNvSpPr txBox="1">
            <a:spLocks/>
          </p:cNvSpPr>
          <p:nvPr/>
        </p:nvSpPr>
        <p:spPr>
          <a:xfrm>
            <a:off x="427947" y="2435088"/>
            <a:ext cx="8229695" cy="2107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tx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let sum = 212 + 8563;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nameArray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= [‘Almarie’, ‘Mimi’, ‘Bob’];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endParaRPr lang="en-US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	VS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endParaRPr lang="en-US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let sum=212+8563;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nameArray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=[‘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Almarie’,‘Mimi’,‘Bob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’];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endParaRPr lang="en-US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pic>
        <p:nvPicPr>
          <p:cNvPr id="3" name="Graphic 2" descr="Close with solid fill">
            <a:extLst>
              <a:ext uri="{FF2B5EF4-FFF2-40B4-BE49-F238E27FC236}">
                <a16:creationId xmlns:a16="http://schemas.microsoft.com/office/drawing/2014/main" id="{2099A552-4F1A-4705-9B77-A29D7DAFF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29095" y="4021958"/>
            <a:ext cx="914400" cy="914400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D342C005-CAD5-4442-8089-7870775792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29095" y="24350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150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Reserved Words</a:t>
            </a:r>
            <a:endParaRPr b="1"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04330" y="1125000"/>
            <a:ext cx="8229695" cy="3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If reserved words didn’t exist, we’d see strange things like this:</a:t>
            </a:r>
          </a:p>
          <a:p>
            <a:pPr marL="0" indent="0">
              <a:buClr>
                <a:schemeClr val="tx1"/>
              </a:buClr>
              <a:buNone/>
            </a:pPr>
            <a:endParaRPr lang="en-US" sz="16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let </a:t>
            </a:r>
            <a:r>
              <a:rPr lang="en-US" sz="1600" dirty="0" err="1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let</a:t>
            </a: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 = false;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let false = let;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let new = “26 March 1996”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let Date = new String(new)</a:t>
            </a:r>
          </a:p>
          <a:p>
            <a:pPr marL="0" indent="0">
              <a:buClr>
                <a:schemeClr val="tx1"/>
              </a:buClr>
              <a:buNone/>
            </a:pPr>
            <a:endParaRPr lang="en-US" sz="16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sz="20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What problems do you see here?</a:t>
            </a:r>
          </a:p>
          <a:p>
            <a:pPr marL="0" indent="0">
              <a:buClr>
                <a:schemeClr val="tx1"/>
              </a:buClr>
              <a:buNone/>
            </a:pPr>
            <a:endParaRPr lang="en-US" sz="20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pic>
        <p:nvPicPr>
          <p:cNvPr id="4098" name="Picture 2" descr="Just finished the second Season for first time. (I might be too dumb for  this series): westworld">
            <a:extLst>
              <a:ext uri="{FF2B5EF4-FFF2-40B4-BE49-F238E27FC236}">
                <a16:creationId xmlns:a16="http://schemas.microsoft.com/office/drawing/2014/main" id="{D8952D2B-0D88-4C60-85EB-816C962B9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128" y="1725300"/>
            <a:ext cx="28575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8796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ctrTitle" idx="4294967295"/>
          </p:nvPr>
        </p:nvSpPr>
        <p:spPr>
          <a:xfrm>
            <a:off x="685800" y="2811715"/>
            <a:ext cx="7772400" cy="7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tx1"/>
                </a:solidFill>
              </a:rPr>
              <a:t>Best Practices</a:t>
            </a:r>
            <a:endParaRPr sz="6000" b="1" dirty="0">
              <a:solidFill>
                <a:schemeClr val="tx1"/>
              </a:solidFill>
            </a:endParaRPr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4294967295"/>
          </p:nvPr>
        </p:nvSpPr>
        <p:spPr>
          <a:xfrm>
            <a:off x="685800" y="3663300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solidFill>
                <a:schemeClr val="tx1"/>
              </a:solidFill>
            </a:endParaRPr>
          </a:p>
        </p:txBody>
      </p:sp>
      <p:grpSp>
        <p:nvGrpSpPr>
          <p:cNvPr id="118" name="Google Shape;118;p17"/>
          <p:cNvGrpSpPr/>
          <p:nvPr/>
        </p:nvGrpSpPr>
        <p:grpSpPr>
          <a:xfrm>
            <a:off x="3384426" y="567049"/>
            <a:ext cx="2222406" cy="2111795"/>
            <a:chOff x="3075562" y="756050"/>
            <a:chExt cx="2931161" cy="2815726"/>
          </a:xfrm>
        </p:grpSpPr>
        <p:sp>
          <p:nvSpPr>
            <p:cNvPr id="119" name="Google Shape;119;p17"/>
            <p:cNvSpPr/>
            <p:nvPr/>
          </p:nvSpPr>
          <p:spPr>
            <a:xfrm>
              <a:off x="3950843" y="1762696"/>
              <a:ext cx="1326900" cy="1326900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3472643" y="1284496"/>
              <a:ext cx="2283300" cy="228330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5883273" y="1280600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2" name="Google Shape;122;p17"/>
            <p:cNvSpPr/>
            <p:nvPr/>
          </p:nvSpPr>
          <p:spPr>
            <a:xfrm rot="-5400000">
              <a:off x="4546838" y="-55875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3" name="Google Shape;123;p17"/>
            <p:cNvSpPr/>
            <p:nvPr/>
          </p:nvSpPr>
          <p:spPr>
            <a:xfrm rot="-5400000">
              <a:off x="3075562" y="756050"/>
              <a:ext cx="1326900" cy="132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4" name="Google Shape;124;p17"/>
            <p:cNvCxnSpPr/>
            <p:nvPr/>
          </p:nvCxnSpPr>
          <p:spPr>
            <a:xfrm>
              <a:off x="3480293" y="1292146"/>
              <a:ext cx="2268000" cy="22680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17"/>
            <p:cNvCxnSpPr>
              <a:endCxn id="119" idx="7"/>
            </p:cNvCxnSpPr>
            <p:nvPr/>
          </p:nvCxnSpPr>
          <p:spPr>
            <a:xfrm flipH="1">
              <a:off x="5083423" y="128051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17"/>
            <p:cNvCxnSpPr/>
            <p:nvPr/>
          </p:nvCxnSpPr>
          <p:spPr>
            <a:xfrm>
              <a:off x="3345288" y="1288325"/>
              <a:ext cx="0" cy="22833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  <p:cxnSp>
          <p:nvCxnSpPr>
            <p:cNvPr id="127" name="Google Shape;127;p17"/>
            <p:cNvCxnSpPr>
              <a:stCxn id="119" idx="3"/>
            </p:cNvCxnSpPr>
            <p:nvPr/>
          </p:nvCxnSpPr>
          <p:spPr>
            <a:xfrm flipH="1">
              <a:off x="3468663" y="289527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28" name="Google Shape;128;p17"/>
          <p:cNvSpPr/>
          <p:nvPr/>
        </p:nvSpPr>
        <p:spPr>
          <a:xfrm>
            <a:off x="4254089" y="1497787"/>
            <a:ext cx="598974" cy="598352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79063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ZA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Avoid Global Variables</a:t>
            </a:r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04330" y="1124999"/>
            <a:ext cx="8229695" cy="33277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Minimize the use of global variables. This includes all data types, objects, and functions.</a:t>
            </a:r>
          </a:p>
          <a:p>
            <a:pPr marL="285750" indent="-285750">
              <a:buClr>
                <a:schemeClr val="tx1"/>
              </a:buClr>
            </a:pPr>
            <a:endParaRPr lang="en-US" sz="16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Global variables and functions can be overwritten by other scripts.</a:t>
            </a:r>
          </a:p>
          <a:p>
            <a:pPr marL="285750" indent="-285750">
              <a:buClr>
                <a:schemeClr val="tx1"/>
              </a:buClr>
            </a:pPr>
            <a:endParaRPr lang="en-US" sz="16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Use local variables instead, and learn how to use closures.</a:t>
            </a: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96553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ZA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Always Declare Local Variables</a:t>
            </a:r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04330" y="1124999"/>
            <a:ext cx="8229695" cy="11808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All variables used in a function should be declared as local variables.</a:t>
            </a:r>
          </a:p>
          <a:p>
            <a:pPr marL="285750" indent="-285750">
              <a:buClr>
                <a:schemeClr val="tx1"/>
              </a:buClr>
            </a:pPr>
            <a:endParaRPr lang="en-US" sz="16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Local variables must be declared with the 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var</a:t>
            </a: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 keyword or the 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let</a:t>
            </a: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 keyword, otherwise they will become global variables.</a:t>
            </a: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27718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ZA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Declarations on Top</a:t>
            </a:r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04330" y="1124999"/>
            <a:ext cx="8229695" cy="31289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It is a good coding practice to put all declarations at the top of each script or function.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This will:</a:t>
            </a:r>
          </a:p>
          <a:p>
            <a:pPr marL="285750" indent="-285750">
              <a:buClr>
                <a:schemeClr val="tx1"/>
              </a:buClr>
            </a:pPr>
            <a:r>
              <a:rPr lang="en-US" sz="1600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Give cleaner code</a:t>
            </a:r>
          </a:p>
          <a:p>
            <a:pPr marL="285750" indent="-285750">
              <a:buClr>
                <a:schemeClr val="tx1"/>
              </a:buClr>
            </a:pPr>
            <a:r>
              <a:rPr lang="en-US" sz="1600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Provide a single place to look for local variables</a:t>
            </a:r>
          </a:p>
          <a:p>
            <a:pPr marL="285750" indent="-285750">
              <a:buClr>
                <a:schemeClr val="tx1"/>
              </a:buClr>
            </a:pPr>
            <a:r>
              <a:rPr lang="en-US" sz="1600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Make it easier to avoid unwanted (implied) global variables</a:t>
            </a:r>
          </a:p>
          <a:p>
            <a:pPr marL="285750" indent="-285750">
              <a:buClr>
                <a:schemeClr val="tx1"/>
              </a:buClr>
            </a:pPr>
            <a:r>
              <a:rPr lang="en-US" sz="1600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Reduce the possibility of unwanted re-declarations</a:t>
            </a: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47007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ZA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Declarations on Top</a:t>
            </a: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  <p:sp>
        <p:nvSpPr>
          <p:cNvPr id="5" name="Google Shape;110;p16">
            <a:extLst>
              <a:ext uri="{FF2B5EF4-FFF2-40B4-BE49-F238E27FC236}">
                <a16:creationId xmlns:a16="http://schemas.microsoft.com/office/drawing/2014/main" id="{A56FCB05-3B5B-4F9E-B1A1-1F50B92DF045}"/>
              </a:ext>
            </a:extLst>
          </p:cNvPr>
          <p:cNvSpPr txBox="1">
            <a:spLocks/>
          </p:cNvSpPr>
          <p:nvPr/>
        </p:nvSpPr>
        <p:spPr>
          <a:xfrm>
            <a:off x="509975" y="1063488"/>
            <a:ext cx="8229695" cy="4068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tx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Declare at the beginning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let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firstName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lastName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price, discount,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fullPrice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endParaRPr lang="en-US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Use later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firstName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= "John";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lastName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= "Doe";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endParaRPr lang="en-US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price = 19.90;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discount = 0.10;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endParaRPr lang="en-US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fullPrice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= price - discount;</a:t>
            </a: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8239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ZA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Initialize Variables</a:t>
            </a:r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04330" y="1124999"/>
            <a:ext cx="8229695" cy="11808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It is a good coding practice to initialize variables when you declare them.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This will:</a:t>
            </a:r>
          </a:p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Give cleaner code</a:t>
            </a:r>
          </a:p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Provide a single place to initialize variables</a:t>
            </a:r>
          </a:p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Avoid undefined values</a:t>
            </a: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  <p:sp>
        <p:nvSpPr>
          <p:cNvPr id="5" name="Google Shape;110;p16">
            <a:extLst>
              <a:ext uri="{FF2B5EF4-FFF2-40B4-BE49-F238E27FC236}">
                <a16:creationId xmlns:a16="http://schemas.microsoft.com/office/drawing/2014/main" id="{A56FCB05-3B5B-4F9E-B1A1-1F50B92DF045}"/>
              </a:ext>
            </a:extLst>
          </p:cNvPr>
          <p:cNvSpPr txBox="1">
            <a:spLocks/>
          </p:cNvSpPr>
          <p:nvPr/>
        </p:nvSpPr>
        <p:spPr>
          <a:xfrm>
            <a:off x="509975" y="2951923"/>
            <a:ext cx="8229695" cy="2180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tx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Declare and initiate at the beginning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let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firstName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= ""; 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let price = 0;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myArray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= [];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myObject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= {};</a:t>
            </a: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4138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ZA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Declare Objects with </a:t>
            </a:r>
            <a:r>
              <a:rPr lang="en-ZA" b="1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const</a:t>
            </a:r>
            <a:endParaRPr lang="en-ZA" b="1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04330" y="1124999"/>
            <a:ext cx="8229695" cy="6143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Declaring objects with const will prevent any accidental change of type:</a:t>
            </a:r>
          </a:p>
          <a:p>
            <a:pPr marL="0" indent="0">
              <a:buClr>
                <a:schemeClr val="tx1"/>
              </a:buClr>
              <a:buNone/>
            </a:pPr>
            <a:endParaRPr lang="en-US" sz="16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  <p:sp>
        <p:nvSpPr>
          <p:cNvPr id="5" name="Google Shape;110;p16">
            <a:extLst>
              <a:ext uri="{FF2B5EF4-FFF2-40B4-BE49-F238E27FC236}">
                <a16:creationId xmlns:a16="http://schemas.microsoft.com/office/drawing/2014/main" id="{A56FCB05-3B5B-4F9E-B1A1-1F50B92DF045}"/>
              </a:ext>
            </a:extLst>
          </p:cNvPr>
          <p:cNvSpPr txBox="1">
            <a:spLocks/>
          </p:cNvSpPr>
          <p:nvPr/>
        </p:nvSpPr>
        <p:spPr>
          <a:xfrm>
            <a:off x="509975" y="1848678"/>
            <a:ext cx="8229695" cy="3283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tx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let car = {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type:“VW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",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model:“Vivo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",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color:“blue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"};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car = “VW"; // Changes object to string    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endParaRPr lang="en-US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Font typeface="Cousine"/>
              <a:buNone/>
            </a:pPr>
            <a:endParaRPr lang="en-US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 car = {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type:"VW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",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model:"Vivo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",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color:"blue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"};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car = “VW"; // Not possible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23547553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ZA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Declare Arrays with </a:t>
            </a:r>
            <a:r>
              <a:rPr lang="en-ZA" b="1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const</a:t>
            </a:r>
            <a:endParaRPr lang="en-ZA" b="1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04330" y="1124999"/>
            <a:ext cx="8229695" cy="6342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Declaring arrays with const will prevent any accidental change of type:</a:t>
            </a: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  <p:sp>
        <p:nvSpPr>
          <p:cNvPr id="5" name="Google Shape;110;p16">
            <a:extLst>
              <a:ext uri="{FF2B5EF4-FFF2-40B4-BE49-F238E27FC236}">
                <a16:creationId xmlns:a16="http://schemas.microsoft.com/office/drawing/2014/main" id="{A56FCB05-3B5B-4F9E-B1A1-1F50B92DF045}"/>
              </a:ext>
            </a:extLst>
          </p:cNvPr>
          <p:cNvSpPr txBox="1">
            <a:spLocks/>
          </p:cNvSpPr>
          <p:nvPr/>
        </p:nvSpPr>
        <p:spPr>
          <a:xfrm>
            <a:off x="509975" y="1976994"/>
            <a:ext cx="8229695" cy="3155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tx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let cars = [“Fiat", "Volvo", "BMW"];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cars = 3; // Changes array to number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endParaRPr lang="en-US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 cars = [“Fiat", "Volvo", "BMW"];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cars = 3; // Not possible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7732712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ZA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Don't Use new Object()</a:t>
            </a:r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04330" y="1124999"/>
            <a:ext cx="8229695" cy="36457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Declaring these types as objects, slows down execution speed, and produces nasty side effects.</a:t>
            </a:r>
          </a:p>
          <a:p>
            <a:pPr marL="285750" indent="-285750">
              <a:buClr>
                <a:schemeClr val="tx1"/>
              </a:buClr>
            </a:pPr>
            <a:endParaRPr lang="en-US" sz="16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Use "" instead of new String()</a:t>
            </a:r>
          </a:p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Use 0 instead of new Number()</a:t>
            </a:r>
          </a:p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Use false instead of new Boolean()</a:t>
            </a:r>
          </a:p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Use {} instead of new Object()</a:t>
            </a:r>
          </a:p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Use [] instead of new Array()</a:t>
            </a:r>
          </a:p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Use /()/ instead of new </a:t>
            </a:r>
            <a:r>
              <a:rPr lang="en-US" sz="1600" dirty="0" err="1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RegExp</a:t>
            </a: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</a:p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Use function (){} instead of new Function()</a:t>
            </a:r>
          </a:p>
          <a:p>
            <a:pPr marL="285750" indent="-285750">
              <a:buClr>
                <a:schemeClr val="tx1"/>
              </a:buClr>
            </a:pPr>
            <a:endParaRPr lang="en-US" sz="16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285750" indent="-285750">
              <a:buClr>
                <a:schemeClr val="tx1"/>
              </a:buClr>
            </a:pPr>
            <a:endParaRPr lang="en-US" sz="16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285750" indent="-285750">
              <a:buClr>
                <a:schemeClr val="tx1"/>
              </a:buClr>
            </a:pPr>
            <a:endParaRPr lang="en-US" sz="16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3391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ZA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Code Indentation</a:t>
            </a:r>
            <a:br>
              <a:rPr lang="en-ZA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br>
              <a:rPr lang="en-ZA" dirty="0"/>
            </a:br>
            <a:endParaRPr lang="en-US" b="1"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04330" y="1124999"/>
            <a:ext cx="8229695" cy="18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Indentation refers to the spaces at the beginning of a code line. It helps you tell which logical block of code it belongs to. </a:t>
            </a: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737969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ZA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Don't Use new Object()</a:t>
            </a: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  <p:sp>
        <p:nvSpPr>
          <p:cNvPr id="5" name="Google Shape;110;p16">
            <a:extLst>
              <a:ext uri="{FF2B5EF4-FFF2-40B4-BE49-F238E27FC236}">
                <a16:creationId xmlns:a16="http://schemas.microsoft.com/office/drawing/2014/main" id="{A56FCB05-3B5B-4F9E-B1A1-1F50B92DF045}"/>
              </a:ext>
            </a:extLst>
          </p:cNvPr>
          <p:cNvSpPr txBox="1">
            <a:spLocks/>
          </p:cNvSpPr>
          <p:nvPr/>
        </p:nvSpPr>
        <p:spPr>
          <a:xfrm>
            <a:off x="509975" y="1133062"/>
            <a:ext cx="8229695" cy="3999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tx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let x1 = "";             // new primitive string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let x2 = 0;              // new primitive number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let x3 = false;          // new primitive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boolean</a:t>
            </a:r>
            <a:endParaRPr lang="en-US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 x4 = {};           // new object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 x5 = [];           // new array object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 x6 = /()/;         // new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regexp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object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 x7 = function(){}; // new function object</a:t>
            </a: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8679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ZA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Don't Use new Object()</a:t>
            </a: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  <p:sp>
        <p:nvSpPr>
          <p:cNvPr id="5" name="Google Shape;110;p16">
            <a:extLst>
              <a:ext uri="{FF2B5EF4-FFF2-40B4-BE49-F238E27FC236}">
                <a16:creationId xmlns:a16="http://schemas.microsoft.com/office/drawing/2014/main" id="{A56FCB05-3B5B-4F9E-B1A1-1F50B92DF045}"/>
              </a:ext>
            </a:extLst>
          </p:cNvPr>
          <p:cNvSpPr txBox="1">
            <a:spLocks/>
          </p:cNvSpPr>
          <p:nvPr/>
        </p:nvSpPr>
        <p:spPr>
          <a:xfrm>
            <a:off x="509975" y="1133062"/>
            <a:ext cx="8229695" cy="3999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tx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//Possible side effects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endParaRPr lang="en-US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let x = "John";             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let y = new String("John");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(x === y) // is false because x is a string and y is an object.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endParaRPr lang="en-US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let x = new String("John");             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let y = new String("John");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(x == y) // is false because you cannot compare objects.</a:t>
            </a:r>
          </a:p>
        </p:txBody>
      </p:sp>
    </p:spTree>
    <p:extLst>
      <p:ext uri="{BB962C8B-B14F-4D97-AF65-F5344CB8AC3E}">
        <p14:creationId xmlns:p14="http://schemas.microsoft.com/office/powerpoint/2010/main" val="19212153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ZA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Use === Comparison</a:t>
            </a:r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04330" y="1124999"/>
            <a:ext cx="8229695" cy="11808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The == comparison operator always converts (to matching types) before comparison.</a:t>
            </a:r>
          </a:p>
          <a:p>
            <a:pPr marL="285750" indent="-285750">
              <a:buClr>
                <a:schemeClr val="tx1"/>
              </a:buClr>
            </a:pPr>
            <a:endParaRPr lang="en-US" sz="16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The === operator forces comparison of values and type:</a:t>
            </a: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  <p:sp>
        <p:nvSpPr>
          <p:cNvPr id="5" name="Google Shape;110;p16">
            <a:extLst>
              <a:ext uri="{FF2B5EF4-FFF2-40B4-BE49-F238E27FC236}">
                <a16:creationId xmlns:a16="http://schemas.microsoft.com/office/drawing/2014/main" id="{A56FCB05-3B5B-4F9E-B1A1-1F50B92DF045}"/>
              </a:ext>
            </a:extLst>
          </p:cNvPr>
          <p:cNvSpPr txBox="1">
            <a:spLocks/>
          </p:cNvSpPr>
          <p:nvPr/>
        </p:nvSpPr>
        <p:spPr>
          <a:xfrm>
            <a:off x="509975" y="2176670"/>
            <a:ext cx="8229695" cy="2955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tx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da-DK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 == "";        // true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da-DK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 == "1";       // true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da-DK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 == true;      // true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endParaRPr lang="da-DK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da-DK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 === "";       // false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da-DK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 === "1";      // false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da-DK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 === true;     // false</a:t>
            </a: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1384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ZA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Use Parameter Defaults</a:t>
            </a:r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04330" y="1124999"/>
            <a:ext cx="8229695" cy="1310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If a function is called with a missing argument, the value of the missing argument is set to undefined.</a:t>
            </a:r>
          </a:p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Undefined values can break your code and lead to unexpected exceptions. It is a good habit to assign default values to arguments.</a:t>
            </a: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  <p:sp>
        <p:nvSpPr>
          <p:cNvPr id="5" name="Google Shape;110;p16">
            <a:extLst>
              <a:ext uri="{FF2B5EF4-FFF2-40B4-BE49-F238E27FC236}">
                <a16:creationId xmlns:a16="http://schemas.microsoft.com/office/drawing/2014/main" id="{A56FCB05-3B5B-4F9E-B1A1-1F50B92DF045}"/>
              </a:ext>
            </a:extLst>
          </p:cNvPr>
          <p:cNvSpPr txBox="1">
            <a:spLocks/>
          </p:cNvSpPr>
          <p:nvPr/>
        </p:nvSpPr>
        <p:spPr>
          <a:xfrm>
            <a:off x="509975" y="2523645"/>
            <a:ext cx="8229695" cy="2608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tx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function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myFunction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(x, y) {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if (y === undefined) {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y = 0;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x = y / 2;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endParaRPr lang="en-US" sz="1600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0716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ZA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Use Parameter Defaults</a:t>
            </a:r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04330" y="1124999"/>
            <a:ext cx="8229695" cy="11808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If a function is called with a missing argument, the value of the missing argument is set to undefined.</a:t>
            </a:r>
          </a:p>
          <a:p>
            <a:pPr marL="285750" indent="-285750">
              <a:buClr>
                <a:schemeClr val="tx1"/>
              </a:buClr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Undefined values can break your code. It is a good habit to assign default values to arguments.</a:t>
            </a: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84</a:t>
            </a:fld>
            <a:endParaRPr/>
          </a:p>
        </p:txBody>
      </p:sp>
      <p:sp>
        <p:nvSpPr>
          <p:cNvPr id="5" name="Google Shape;110;p16">
            <a:extLst>
              <a:ext uri="{FF2B5EF4-FFF2-40B4-BE49-F238E27FC236}">
                <a16:creationId xmlns:a16="http://schemas.microsoft.com/office/drawing/2014/main" id="{A56FCB05-3B5B-4F9E-B1A1-1F50B92DF045}"/>
              </a:ext>
            </a:extLst>
          </p:cNvPr>
          <p:cNvSpPr txBox="1">
            <a:spLocks/>
          </p:cNvSpPr>
          <p:nvPr/>
        </p:nvSpPr>
        <p:spPr>
          <a:xfrm>
            <a:off x="509975" y="2523645"/>
            <a:ext cx="8229695" cy="2608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tx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ECMAScript 2015 allows default parameters in the function definition: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endParaRPr lang="en-US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function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myFunction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(a=1, b=1) { 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let c = a * b;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endParaRPr lang="en-US" sz="16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2293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End Your Switches with Defaults</a:t>
            </a: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85</a:t>
            </a:fld>
            <a:endParaRPr/>
          </a:p>
        </p:txBody>
      </p:sp>
      <p:sp>
        <p:nvSpPr>
          <p:cNvPr id="5" name="Google Shape;110;p16">
            <a:extLst>
              <a:ext uri="{FF2B5EF4-FFF2-40B4-BE49-F238E27FC236}">
                <a16:creationId xmlns:a16="http://schemas.microsoft.com/office/drawing/2014/main" id="{A56FCB05-3B5B-4F9E-B1A1-1F50B92DF045}"/>
              </a:ext>
            </a:extLst>
          </p:cNvPr>
          <p:cNvSpPr txBox="1">
            <a:spLocks/>
          </p:cNvSpPr>
          <p:nvPr/>
        </p:nvSpPr>
        <p:spPr>
          <a:xfrm>
            <a:off x="509975" y="1033670"/>
            <a:ext cx="8229695" cy="409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tx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switch (</a:t>
            </a:r>
            <a:r>
              <a:rPr lang="en-US" sz="14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genderId</a:t>
            </a: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case 0: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gender = “Male";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break;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case 1: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gender = “Female";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break;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case 2: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gender = “Other";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break; 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default: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gender = "Unspecified";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4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en-US" sz="1400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6160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ZA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Avoid Using eval()</a:t>
            </a:r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04330" y="1124999"/>
            <a:ext cx="8229695" cy="38084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The eval() function is used to run text as code. In almost all cases, it should not be necessary to use it. </a:t>
            </a:r>
          </a:p>
          <a:p>
            <a:pPr marL="285750" indent="-285750">
              <a:buClr>
                <a:schemeClr val="tx1"/>
              </a:buClr>
            </a:pPr>
            <a:endParaRPr lang="en-US" sz="16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Because it allows arbitrary code to be run, it also represents a security problem.</a:t>
            </a:r>
          </a:p>
          <a:p>
            <a:pPr marL="0" indent="0">
              <a:buClr>
                <a:schemeClr val="tx1"/>
              </a:buClr>
              <a:buNone/>
            </a:pPr>
            <a:endParaRPr lang="en-US" sz="16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16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16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16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16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16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500" dirty="0">
              <a:latin typeface="+mn-lt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 algn="ctr">
              <a:buClr>
                <a:schemeClr val="tx1"/>
              </a:buClr>
              <a:buNone/>
            </a:pPr>
            <a:r>
              <a:rPr lang="en-US" sz="2000" dirty="0">
                <a:latin typeface="+mn-lt"/>
                <a:ea typeface="Times New Roman" panose="02020603050405020304" pitchFamily="18" charset="0"/>
                <a:cs typeface="Courier New" panose="02070309020205020404" pitchFamily="49" charset="0"/>
              </a:rPr>
              <a:t>If you were a malicious hacker, what code would you enter?</a:t>
            </a: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9C40B4-9C0B-4B2E-AA57-AEFFE90CB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236" y="2601567"/>
            <a:ext cx="2695788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763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"/>
          <p:cNvSpPr txBox="1">
            <a:spLocks noGrp="1"/>
          </p:cNvSpPr>
          <p:nvPr>
            <p:ph type="ctrTitle" idx="4294967295"/>
          </p:nvPr>
        </p:nvSpPr>
        <p:spPr>
          <a:xfrm>
            <a:off x="878657" y="1440025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tx1"/>
                </a:solidFill>
              </a:rPr>
              <a:t>Thanks!</a:t>
            </a:r>
            <a:endParaRPr sz="6000" b="1" dirty="0">
              <a:solidFill>
                <a:schemeClr val="tx1"/>
              </a:solidFill>
            </a:endParaRPr>
          </a:p>
        </p:txBody>
      </p:sp>
      <p:sp>
        <p:nvSpPr>
          <p:cNvPr id="326" name="Google Shape;326;p33"/>
          <p:cNvSpPr txBox="1">
            <a:spLocks noGrp="1"/>
          </p:cNvSpPr>
          <p:nvPr>
            <p:ph type="subTitle" idx="4294967295"/>
          </p:nvPr>
        </p:nvSpPr>
        <p:spPr>
          <a:xfrm>
            <a:off x="878657" y="2444295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tx1"/>
                </a:solidFill>
              </a:rPr>
              <a:t>ANY QUESTIONS?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328" name="Google Shape;328;p3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2935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ZA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Code Indentation</a:t>
            </a:r>
            <a:br>
              <a:rPr lang="en-ZA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br>
              <a:rPr lang="en-ZA" dirty="0"/>
            </a:br>
            <a:endParaRPr lang="en-US" b="1" dirty="0"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5" name="Google Shape;110;p16">
            <a:extLst>
              <a:ext uri="{FF2B5EF4-FFF2-40B4-BE49-F238E27FC236}">
                <a16:creationId xmlns:a16="http://schemas.microsoft.com/office/drawing/2014/main" id="{A56FCB05-3B5B-4F9E-B1A1-1F50B92DF045}"/>
              </a:ext>
            </a:extLst>
          </p:cNvPr>
          <p:cNvSpPr txBox="1">
            <a:spLocks/>
          </p:cNvSpPr>
          <p:nvPr/>
        </p:nvSpPr>
        <p:spPr>
          <a:xfrm>
            <a:off x="427947" y="1113183"/>
            <a:ext cx="8229695" cy="3820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tx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class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MealPlan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function </a:t>
            </a:r>
            <a:r>
              <a:rPr lang="en-US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getMeal</a:t>
            </a: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(day) {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let meal = ‘’;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endParaRPr lang="en-US" sz="1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if(day == ‘Sunday’)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meal = ‘Sunday Roast’;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endParaRPr lang="en-US" sz="1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else if(day == ‘Monday’)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meal = ‘Veggies’;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endParaRPr lang="en-US" sz="100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else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meal = ‘meatloaf’;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Clr>
                <a:schemeClr val="tx1"/>
              </a:buClr>
              <a:buFont typeface="Cousine"/>
              <a:buNone/>
            </a:pPr>
            <a:r>
              <a:rPr lang="en-US" sz="16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17729807"/>
      </p:ext>
    </p:extLst>
  </p:cSld>
  <p:clrMapOvr>
    <a:masterClrMapping/>
  </p:clrMapOvr>
</p:sld>
</file>

<file path=ppt/theme/theme1.xml><?xml version="1.0" encoding="utf-8"?>
<a:theme xmlns:a="http://schemas.openxmlformats.org/drawingml/2006/main" name="Valentine template">
  <a:themeElements>
    <a:clrScheme name="Custom 347">
      <a:dk1>
        <a:srgbClr val="000000"/>
      </a:dk1>
      <a:lt1>
        <a:srgbClr val="FFFFFF"/>
      </a:lt1>
      <a:dk2>
        <a:srgbClr val="434343"/>
      </a:dk2>
      <a:lt2>
        <a:srgbClr val="F3F3F3"/>
      </a:lt2>
      <a:accent1>
        <a:srgbClr val="3D85C6"/>
      </a:accent1>
      <a:accent2>
        <a:srgbClr val="6FA8DC"/>
      </a:accent2>
      <a:accent3>
        <a:srgbClr val="9FC5E8"/>
      </a:accent3>
      <a:accent4>
        <a:srgbClr val="CFE2F3"/>
      </a:accent4>
      <a:accent5>
        <a:srgbClr val="EFEFEF"/>
      </a:accent5>
      <a:accent6>
        <a:srgbClr val="D9D9D9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1729</TotalTime>
  <Words>4955</Words>
  <Application>Microsoft Office PowerPoint</Application>
  <PresentationFormat>On-screen Show (16:9)</PresentationFormat>
  <Paragraphs>812</Paragraphs>
  <Slides>87</Slides>
  <Notes>87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4" baseType="lpstr">
      <vt:lpstr>Segoe UI</vt:lpstr>
      <vt:lpstr>arial</vt:lpstr>
      <vt:lpstr>Verdana</vt:lpstr>
      <vt:lpstr>Cousine</vt:lpstr>
      <vt:lpstr>Courier New</vt:lpstr>
      <vt:lpstr>arial</vt:lpstr>
      <vt:lpstr>Valentine template</vt:lpstr>
      <vt:lpstr>JavaScript Part 4</vt:lpstr>
      <vt:lpstr>Hello world!</vt:lpstr>
      <vt:lpstr>JavaScript Part 4</vt:lpstr>
      <vt:lpstr>Style Guide</vt:lpstr>
      <vt:lpstr>Variable Names  </vt:lpstr>
      <vt:lpstr>Variable Names  </vt:lpstr>
      <vt:lpstr>Spaces for Readability</vt:lpstr>
      <vt:lpstr>Code Indentation  </vt:lpstr>
      <vt:lpstr>Code Indentation  </vt:lpstr>
      <vt:lpstr>Code Indentation  </vt:lpstr>
      <vt:lpstr>Code Indentation  </vt:lpstr>
      <vt:lpstr>Code Indentation  </vt:lpstr>
      <vt:lpstr>Code Indentation  </vt:lpstr>
      <vt:lpstr>Statement Rules – Simple Statements</vt:lpstr>
      <vt:lpstr>Statement Rules – Complex/Compound Statements</vt:lpstr>
      <vt:lpstr>Statement Rules – Complex/Compound Statements</vt:lpstr>
      <vt:lpstr>Object Rules</vt:lpstr>
      <vt:lpstr>Object Rules</vt:lpstr>
      <vt:lpstr>Line Length &lt; 80</vt:lpstr>
      <vt:lpstr>File Names and Extensions</vt:lpstr>
      <vt:lpstr>This Keyword</vt:lpstr>
      <vt:lpstr>What is this?</vt:lpstr>
      <vt:lpstr>This  Alone</vt:lpstr>
      <vt:lpstr>This in a Function</vt:lpstr>
      <vt:lpstr>This in a Function (strict mode)</vt:lpstr>
      <vt:lpstr>this in Event Handlers</vt:lpstr>
      <vt:lpstr>Scope</vt:lpstr>
      <vt:lpstr>Block Scope</vt:lpstr>
      <vt:lpstr>Block Scope</vt:lpstr>
      <vt:lpstr>Block Scope</vt:lpstr>
      <vt:lpstr>Block Scope</vt:lpstr>
      <vt:lpstr>Block Scope</vt:lpstr>
      <vt:lpstr>Block Scope</vt:lpstr>
      <vt:lpstr>Function Scope</vt:lpstr>
      <vt:lpstr>Function Scope</vt:lpstr>
      <vt:lpstr>Function Scope</vt:lpstr>
      <vt:lpstr>Local Scope</vt:lpstr>
      <vt:lpstr>Global Scope</vt:lpstr>
      <vt:lpstr>Automatic Global Scope</vt:lpstr>
      <vt:lpstr>Forms</vt:lpstr>
      <vt:lpstr>Forms</vt:lpstr>
      <vt:lpstr>Forms</vt:lpstr>
      <vt:lpstr>Forms</vt:lpstr>
      <vt:lpstr>Form Validation</vt:lpstr>
      <vt:lpstr>Form Validation</vt:lpstr>
      <vt:lpstr>PowerPoint Presentation</vt:lpstr>
      <vt:lpstr>Debugging</vt:lpstr>
      <vt:lpstr>Terminology</vt:lpstr>
      <vt:lpstr>The console.log() Method</vt:lpstr>
      <vt:lpstr>Setting Breakpoints</vt:lpstr>
      <vt:lpstr>Using Breakpoints</vt:lpstr>
      <vt:lpstr>The debugger Keyword</vt:lpstr>
      <vt:lpstr>Bugs!</vt:lpstr>
      <vt:lpstr>PowerPoint Presentation</vt:lpstr>
      <vt:lpstr>Errors</vt:lpstr>
      <vt:lpstr>Terminology</vt:lpstr>
      <vt:lpstr>Try, catch, and throw</vt:lpstr>
      <vt:lpstr>Try, catch, and throw</vt:lpstr>
      <vt:lpstr>Try, catch, and throw</vt:lpstr>
      <vt:lpstr>PowerPoint Presentation</vt:lpstr>
      <vt:lpstr>Classes</vt:lpstr>
      <vt:lpstr>Classes</vt:lpstr>
      <vt:lpstr>Classes</vt:lpstr>
      <vt:lpstr>Classes</vt:lpstr>
      <vt:lpstr>Classes</vt:lpstr>
      <vt:lpstr>Classes</vt:lpstr>
      <vt:lpstr>PowerPoint Presentation</vt:lpstr>
      <vt:lpstr>Reserved Words</vt:lpstr>
      <vt:lpstr>Reserved Words</vt:lpstr>
      <vt:lpstr>Reserved Words</vt:lpstr>
      <vt:lpstr>Best Practices</vt:lpstr>
      <vt:lpstr>Avoid Global Variables</vt:lpstr>
      <vt:lpstr>Always Declare Local Variables</vt:lpstr>
      <vt:lpstr>Declarations on Top</vt:lpstr>
      <vt:lpstr>Declarations on Top</vt:lpstr>
      <vt:lpstr>Initialize Variables</vt:lpstr>
      <vt:lpstr>Declare Objects with const</vt:lpstr>
      <vt:lpstr>Declare Arrays with const</vt:lpstr>
      <vt:lpstr>Don't Use new Object()</vt:lpstr>
      <vt:lpstr>Don't Use new Object()</vt:lpstr>
      <vt:lpstr>Don't Use new Object()</vt:lpstr>
      <vt:lpstr>Use === Comparison</vt:lpstr>
      <vt:lpstr>Use Parameter Defaults</vt:lpstr>
      <vt:lpstr>Use Parameter Defaults</vt:lpstr>
      <vt:lpstr>End Your Switches with Defaults</vt:lpstr>
      <vt:lpstr>Avoid Using eval()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Almarie Saayman</dc:creator>
  <cp:lastModifiedBy>Nikki Naidoo</cp:lastModifiedBy>
  <cp:revision>371</cp:revision>
  <dcterms:modified xsi:type="dcterms:W3CDTF">2021-10-26T16:41:25Z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16eec4e-c7b8-491d-b7d8-90a69632743d_Enabled">
    <vt:lpwstr>True</vt:lpwstr>
  </property>
  <property fmtid="{D5CDD505-2E9C-101B-9397-08002B2CF9AE}" pid="3" name="MSIP_Label_216eec4e-c7b8-491d-b7d8-90a69632743d_SiteId">
    <vt:lpwstr>4032514a-830a-4f20-9539-81bbc35b3cd9</vt:lpwstr>
  </property>
  <property fmtid="{D5CDD505-2E9C-101B-9397-08002B2CF9AE}" pid="4" name="MSIP_Label_216eec4e-c7b8-491d-b7d8-90a69632743d_Owner">
    <vt:lpwstr>F5112583@FNB.CO.ZA</vt:lpwstr>
  </property>
  <property fmtid="{D5CDD505-2E9C-101B-9397-08002B2CF9AE}" pid="5" name="MSIP_Label_216eec4e-c7b8-491d-b7d8-90a69632743d_SetDate">
    <vt:lpwstr>2020-02-20T10:44:43.8492642Z</vt:lpwstr>
  </property>
  <property fmtid="{D5CDD505-2E9C-101B-9397-08002B2CF9AE}" pid="6" name="MSIP_Label_216eec4e-c7b8-491d-b7d8-90a69632743d_Name">
    <vt:lpwstr>Confidential</vt:lpwstr>
  </property>
  <property fmtid="{D5CDD505-2E9C-101B-9397-08002B2CF9AE}" pid="7" name="MSIP_Label_216eec4e-c7b8-491d-b7d8-90a69632743d_Application">
    <vt:lpwstr>Microsoft Azure Information Protection</vt:lpwstr>
  </property>
  <property fmtid="{D5CDD505-2E9C-101B-9397-08002B2CF9AE}" pid="8" name="MSIP_Label_216eec4e-c7b8-491d-b7d8-90a69632743d_ActionId">
    <vt:lpwstr>56779632-fd4b-4bef-9425-4580536ec414</vt:lpwstr>
  </property>
  <property fmtid="{D5CDD505-2E9C-101B-9397-08002B2CF9AE}" pid="9" name="MSIP_Label_216eec4e-c7b8-491d-b7d8-90a69632743d_Extended_MSFT_Method">
    <vt:lpwstr>Automatic</vt:lpwstr>
  </property>
  <property fmtid="{D5CDD505-2E9C-101B-9397-08002B2CF9AE}" pid="10" name="Sensitivity">
    <vt:lpwstr>Confidential</vt:lpwstr>
  </property>
</Properties>
</file>